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2"/>
  </p:notesMasterIdLst>
  <p:handoutMasterIdLst>
    <p:handoutMasterId r:id="rId23"/>
  </p:handoutMasterIdLst>
  <p:sldIdLst>
    <p:sldId id="256" r:id="rId2"/>
    <p:sldId id="257" r:id="rId3"/>
    <p:sldId id="263" r:id="rId4"/>
    <p:sldId id="265" r:id="rId5"/>
    <p:sldId id="266" r:id="rId6"/>
    <p:sldId id="259" r:id="rId7"/>
    <p:sldId id="258" r:id="rId8"/>
    <p:sldId id="260" r:id="rId9"/>
    <p:sldId id="261" r:id="rId10"/>
    <p:sldId id="275" r:id="rId11"/>
    <p:sldId id="270" r:id="rId12"/>
    <p:sldId id="262" r:id="rId13"/>
    <p:sldId id="271" r:id="rId14"/>
    <p:sldId id="272" r:id="rId15"/>
    <p:sldId id="264" r:id="rId16"/>
    <p:sldId id="268" r:id="rId17"/>
    <p:sldId id="273" r:id="rId18"/>
    <p:sldId id="269" r:id="rId19"/>
    <p:sldId id="267" r:id="rId20"/>
    <p:sldId id="276" r:id="rId21"/>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0" autoAdjust="0"/>
    <p:restoredTop sz="94585" autoAdjust="0"/>
  </p:normalViewPr>
  <p:slideViewPr>
    <p:cSldViewPr>
      <p:cViewPr varScale="1">
        <p:scale>
          <a:sx n="68" d="100"/>
          <a:sy n="68" d="100"/>
        </p:scale>
        <p:origin x="1194" y="48"/>
      </p:cViewPr>
      <p:guideLst>
        <p:guide orient="horz" pos="2160"/>
        <p:guide pos="2880"/>
      </p:guideLst>
    </p:cSldViewPr>
  </p:slideViewPr>
  <p:outlineViewPr>
    <p:cViewPr>
      <p:scale>
        <a:sx n="33" d="100"/>
        <a:sy n="33" d="100"/>
      </p:scale>
      <p:origin x="48" y="10134"/>
    </p:cViewPr>
  </p:outlineViewPr>
  <p:notesTextViewPr>
    <p:cViewPr>
      <p:scale>
        <a:sx n="1" d="1"/>
        <a:sy n="1" d="1"/>
      </p:scale>
      <p:origin x="0" y="0"/>
    </p:cViewPr>
  </p:notesTextViewPr>
  <p:sorterViewPr>
    <p:cViewPr>
      <p:scale>
        <a:sx n="100" d="100"/>
        <a:sy n="100" d="100"/>
      </p:scale>
      <p:origin x="0" y="636"/>
    </p:cViewPr>
  </p:sorterViewPr>
  <p:notesViewPr>
    <p:cSldViewPr>
      <p:cViewPr varScale="1">
        <p:scale>
          <a:sx n="55" d="100"/>
          <a:sy n="55" d="100"/>
        </p:scale>
        <p:origin x="-2646" y="-90"/>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AC94D903-DFE5-413E-8388-D6D9BB82235B}" type="datetimeFigureOut">
              <a:rPr lang="ru-RU" smtClean="0"/>
              <a:t>02.05.2020</a:t>
            </a:fld>
            <a:endParaRPr lang="ru-RU"/>
          </a:p>
        </p:txBody>
      </p:sp>
      <p:sp>
        <p:nvSpPr>
          <p:cNvPr id="4" name="Нижний колонтитул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198A0D00-C4C6-4DE1-9CED-E4C730AA5D4E}" type="slidenum">
              <a:rPr lang="ru-RU" smtClean="0"/>
              <a:t>‹#›</a:t>
            </a:fld>
            <a:endParaRPr lang="ru-RU"/>
          </a:p>
        </p:txBody>
      </p:sp>
    </p:spTree>
    <p:extLst>
      <p:ext uri="{BB962C8B-B14F-4D97-AF65-F5344CB8AC3E}">
        <p14:creationId xmlns:p14="http://schemas.microsoft.com/office/powerpoint/2010/main" val="3878756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720F91A7-49F8-429C-B226-81BC4BC1BDE0}" type="datetimeFigureOut">
              <a:rPr lang="ru-RU" smtClean="0"/>
              <a:t>02.05.2020</a:t>
            </a:fld>
            <a:endParaRPr lang="ru-RU"/>
          </a:p>
        </p:txBody>
      </p:sp>
      <p:sp>
        <p:nvSpPr>
          <p:cNvPr id="4" name="Образ слайда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11972414-63A1-4C63-AECF-4D9CC2A6EC1D}" type="slidenum">
              <a:rPr lang="ru-RU" smtClean="0"/>
              <a:t>‹#›</a:t>
            </a:fld>
            <a:endParaRPr lang="ru-RU"/>
          </a:p>
        </p:txBody>
      </p:sp>
    </p:spTree>
    <p:extLst>
      <p:ext uri="{BB962C8B-B14F-4D97-AF65-F5344CB8AC3E}">
        <p14:creationId xmlns:p14="http://schemas.microsoft.com/office/powerpoint/2010/main" val="59287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a:t>
            </a:fld>
            <a:endParaRPr lang="ru-RU"/>
          </a:p>
        </p:txBody>
      </p:sp>
    </p:spTree>
    <p:extLst>
      <p:ext uri="{BB962C8B-B14F-4D97-AF65-F5344CB8AC3E}">
        <p14:creationId xmlns:p14="http://schemas.microsoft.com/office/powerpoint/2010/main" val="332124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10</a:t>
            </a:fld>
            <a:endParaRPr lang="ru-RU"/>
          </a:p>
        </p:txBody>
      </p:sp>
    </p:spTree>
    <p:extLst>
      <p:ext uri="{BB962C8B-B14F-4D97-AF65-F5344CB8AC3E}">
        <p14:creationId xmlns:p14="http://schemas.microsoft.com/office/powerpoint/2010/main" val="178674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11</a:t>
            </a:fld>
            <a:endParaRPr lang="ru-RU"/>
          </a:p>
        </p:txBody>
      </p:sp>
    </p:spTree>
    <p:extLst>
      <p:ext uri="{BB962C8B-B14F-4D97-AF65-F5344CB8AC3E}">
        <p14:creationId xmlns:p14="http://schemas.microsoft.com/office/powerpoint/2010/main" val="420948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12</a:t>
            </a:fld>
            <a:endParaRPr lang="ru-RU"/>
          </a:p>
        </p:txBody>
      </p:sp>
    </p:spTree>
    <p:extLst>
      <p:ext uri="{BB962C8B-B14F-4D97-AF65-F5344CB8AC3E}">
        <p14:creationId xmlns:p14="http://schemas.microsoft.com/office/powerpoint/2010/main" val="382651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13</a:t>
            </a:fld>
            <a:endParaRPr lang="ru-RU"/>
          </a:p>
        </p:txBody>
      </p:sp>
    </p:spTree>
    <p:extLst>
      <p:ext uri="{BB962C8B-B14F-4D97-AF65-F5344CB8AC3E}">
        <p14:creationId xmlns:p14="http://schemas.microsoft.com/office/powerpoint/2010/main" val="3167913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14</a:t>
            </a:fld>
            <a:endParaRPr lang="ru-RU"/>
          </a:p>
        </p:txBody>
      </p:sp>
    </p:spTree>
    <p:extLst>
      <p:ext uri="{BB962C8B-B14F-4D97-AF65-F5344CB8AC3E}">
        <p14:creationId xmlns:p14="http://schemas.microsoft.com/office/powerpoint/2010/main" val="229294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15</a:t>
            </a:fld>
            <a:endParaRPr lang="ru-RU"/>
          </a:p>
        </p:txBody>
      </p:sp>
    </p:spTree>
    <p:extLst>
      <p:ext uri="{BB962C8B-B14F-4D97-AF65-F5344CB8AC3E}">
        <p14:creationId xmlns:p14="http://schemas.microsoft.com/office/powerpoint/2010/main" val="1535919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16</a:t>
            </a:fld>
            <a:endParaRPr lang="ru-RU"/>
          </a:p>
        </p:txBody>
      </p:sp>
    </p:spTree>
    <p:extLst>
      <p:ext uri="{BB962C8B-B14F-4D97-AF65-F5344CB8AC3E}">
        <p14:creationId xmlns:p14="http://schemas.microsoft.com/office/powerpoint/2010/main" val="2401918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972414-63A1-4C63-AECF-4D9CC2A6EC1D}" type="slidenum">
              <a:rPr lang="ru-RU" smtClean="0"/>
              <a:t>17</a:t>
            </a:fld>
            <a:endParaRPr lang="ru-RU"/>
          </a:p>
        </p:txBody>
      </p:sp>
    </p:spTree>
    <p:extLst>
      <p:ext uri="{BB962C8B-B14F-4D97-AF65-F5344CB8AC3E}">
        <p14:creationId xmlns:p14="http://schemas.microsoft.com/office/powerpoint/2010/main" val="1633953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18</a:t>
            </a:fld>
            <a:endParaRPr lang="ru-RU"/>
          </a:p>
        </p:txBody>
      </p:sp>
    </p:spTree>
    <p:extLst>
      <p:ext uri="{BB962C8B-B14F-4D97-AF65-F5344CB8AC3E}">
        <p14:creationId xmlns:p14="http://schemas.microsoft.com/office/powerpoint/2010/main" val="269583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19</a:t>
            </a:fld>
            <a:endParaRPr lang="ru-RU"/>
          </a:p>
        </p:txBody>
      </p:sp>
    </p:spTree>
    <p:extLst>
      <p:ext uri="{BB962C8B-B14F-4D97-AF65-F5344CB8AC3E}">
        <p14:creationId xmlns:p14="http://schemas.microsoft.com/office/powerpoint/2010/main" val="300961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2</a:t>
            </a:fld>
            <a:endParaRPr lang="ru-RU"/>
          </a:p>
        </p:txBody>
      </p:sp>
    </p:spTree>
    <p:extLst>
      <p:ext uri="{BB962C8B-B14F-4D97-AF65-F5344CB8AC3E}">
        <p14:creationId xmlns:p14="http://schemas.microsoft.com/office/powerpoint/2010/main" val="134986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20</a:t>
            </a:fld>
            <a:endParaRPr lang="ru-RU"/>
          </a:p>
        </p:txBody>
      </p:sp>
    </p:spTree>
    <p:extLst>
      <p:ext uri="{BB962C8B-B14F-4D97-AF65-F5344CB8AC3E}">
        <p14:creationId xmlns:p14="http://schemas.microsoft.com/office/powerpoint/2010/main" val="169149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3</a:t>
            </a:fld>
            <a:endParaRPr lang="ru-RU"/>
          </a:p>
        </p:txBody>
      </p:sp>
    </p:spTree>
    <p:extLst>
      <p:ext uri="{BB962C8B-B14F-4D97-AF65-F5344CB8AC3E}">
        <p14:creationId xmlns:p14="http://schemas.microsoft.com/office/powerpoint/2010/main" val="277821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4</a:t>
            </a:fld>
            <a:endParaRPr lang="ru-RU"/>
          </a:p>
        </p:txBody>
      </p:sp>
    </p:spTree>
    <p:extLst>
      <p:ext uri="{BB962C8B-B14F-4D97-AF65-F5344CB8AC3E}">
        <p14:creationId xmlns:p14="http://schemas.microsoft.com/office/powerpoint/2010/main" val="364300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5</a:t>
            </a:fld>
            <a:endParaRPr lang="ru-RU"/>
          </a:p>
        </p:txBody>
      </p:sp>
    </p:spTree>
    <p:extLst>
      <p:ext uri="{BB962C8B-B14F-4D97-AF65-F5344CB8AC3E}">
        <p14:creationId xmlns:p14="http://schemas.microsoft.com/office/powerpoint/2010/main" val="294933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6</a:t>
            </a:fld>
            <a:endParaRPr lang="ru-RU"/>
          </a:p>
        </p:txBody>
      </p:sp>
    </p:spTree>
    <p:extLst>
      <p:ext uri="{BB962C8B-B14F-4D97-AF65-F5344CB8AC3E}">
        <p14:creationId xmlns:p14="http://schemas.microsoft.com/office/powerpoint/2010/main" val="361785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7</a:t>
            </a:fld>
            <a:endParaRPr lang="ru-RU"/>
          </a:p>
        </p:txBody>
      </p:sp>
    </p:spTree>
    <p:extLst>
      <p:ext uri="{BB962C8B-B14F-4D97-AF65-F5344CB8AC3E}">
        <p14:creationId xmlns:p14="http://schemas.microsoft.com/office/powerpoint/2010/main" val="414063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8</a:t>
            </a:fld>
            <a:endParaRPr lang="ru-RU"/>
          </a:p>
        </p:txBody>
      </p:sp>
    </p:spTree>
    <p:extLst>
      <p:ext uri="{BB962C8B-B14F-4D97-AF65-F5344CB8AC3E}">
        <p14:creationId xmlns:p14="http://schemas.microsoft.com/office/powerpoint/2010/main" val="3683964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1972414-63A1-4C63-AECF-4D9CC2A6EC1D}" type="slidenum">
              <a:rPr lang="ru-RU" smtClean="0"/>
              <a:t>9</a:t>
            </a:fld>
            <a:endParaRPr lang="ru-RU"/>
          </a:p>
        </p:txBody>
      </p:sp>
    </p:spTree>
    <p:extLst>
      <p:ext uri="{BB962C8B-B14F-4D97-AF65-F5344CB8AC3E}">
        <p14:creationId xmlns:p14="http://schemas.microsoft.com/office/powerpoint/2010/main" val="189693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DE5472C-DA52-431F-95A7-BDA4F729D0F3}" type="datetimeFigureOut">
              <a:rPr lang="ru-RU" smtClean="0"/>
              <a:t>02.05.2020</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6EF2180C-4CC3-40EB-B759-5A7238321C61}"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DE5472C-DA52-431F-95A7-BDA4F729D0F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F2180C-4CC3-40EB-B759-5A7238321C6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DE5472C-DA52-431F-95A7-BDA4F729D0F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F2180C-4CC3-40EB-B759-5A7238321C6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Объект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DE5472C-DA52-431F-95A7-BDA4F729D0F3}" type="datetimeFigureOut">
              <a:rPr lang="ru-RU" smtClean="0"/>
              <a:t>02.05.2020</a:t>
            </a:fld>
            <a:endParaRPr lang="ru-RU"/>
          </a:p>
        </p:txBody>
      </p:sp>
      <p:sp>
        <p:nvSpPr>
          <p:cNvPr id="9" name="Номер слайда 8"/>
          <p:cNvSpPr>
            <a:spLocks noGrp="1"/>
          </p:cNvSpPr>
          <p:nvPr>
            <p:ph type="sldNum" sz="quarter" idx="15"/>
          </p:nvPr>
        </p:nvSpPr>
        <p:spPr/>
        <p:txBody>
          <a:bodyPr rtlCol="0"/>
          <a:lstStyle/>
          <a:p>
            <a:fld id="{6EF2180C-4CC3-40EB-B759-5A7238321C61}" type="slidenum">
              <a:rPr lang="ru-RU" smtClean="0"/>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DE5472C-DA52-431F-95A7-BDA4F729D0F3}" type="datetimeFigureOut">
              <a:rPr lang="ru-RU" smtClean="0"/>
              <a:t>02.05.2020</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6EF2180C-4CC3-40EB-B759-5A7238321C61}"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DE5472C-DA52-431F-95A7-BDA4F729D0F3}" type="datetimeFigureOut">
              <a:rPr lang="ru-RU" smtClean="0"/>
              <a:t>02.05.2020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F2180C-4CC3-40EB-B759-5A7238321C61}" type="slidenum">
              <a:rPr lang="ru-RU" smtClean="0"/>
              <a:t>‹#›</a:t>
            </a:fld>
            <a:endParaRPr lang="ru-RU"/>
          </a:p>
        </p:txBody>
      </p:sp>
      <p:sp>
        <p:nvSpPr>
          <p:cNvPr id="9" name="Объект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DE5472C-DA52-431F-95A7-BDA4F729D0F3}" type="datetimeFigureOut">
              <a:rPr lang="ru-RU" smtClean="0"/>
              <a:t>02.05.2020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EF2180C-4CC3-40EB-B759-5A7238321C61}" type="slidenum">
              <a:rPr lang="ru-RU" smtClean="0"/>
              <a:t>‹#›</a:t>
            </a:fld>
            <a:endParaRPr lang="ru-RU"/>
          </a:p>
        </p:txBody>
      </p:sp>
      <p:sp>
        <p:nvSpPr>
          <p:cNvPr id="11" name="Объект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DE5472C-DA52-431F-95A7-BDA4F729D0F3}" type="datetimeFigureOut">
              <a:rPr lang="ru-RU" smtClean="0"/>
              <a:t>02.05.2020</a:t>
            </a:fld>
            <a:endParaRPr lang="ru-RU"/>
          </a:p>
        </p:txBody>
      </p:sp>
      <p:sp>
        <p:nvSpPr>
          <p:cNvPr id="7" name="Номер слайда 6"/>
          <p:cNvSpPr>
            <a:spLocks noGrp="1"/>
          </p:cNvSpPr>
          <p:nvPr>
            <p:ph type="sldNum" sz="quarter" idx="11"/>
          </p:nvPr>
        </p:nvSpPr>
        <p:spPr/>
        <p:txBody>
          <a:bodyPr rtlCol="0"/>
          <a:lstStyle/>
          <a:p>
            <a:fld id="{6EF2180C-4CC3-40EB-B759-5A7238321C61}" type="slidenum">
              <a:rPr lang="ru-RU" smtClean="0"/>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DE5472C-DA52-431F-95A7-BDA4F729D0F3}" type="datetimeFigureOut">
              <a:rPr lang="ru-RU" smtClean="0"/>
              <a:t>02.05.2020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EF2180C-4CC3-40EB-B759-5A7238321C6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Объект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DE5472C-DA52-431F-95A7-BDA4F729D0F3}" type="datetimeFigureOut">
              <a:rPr lang="ru-RU" smtClean="0"/>
              <a:t>02.05.2020</a:t>
            </a:fld>
            <a:endParaRPr lang="ru-RU"/>
          </a:p>
        </p:txBody>
      </p:sp>
      <p:sp>
        <p:nvSpPr>
          <p:cNvPr id="22" name="Номер слайда 21"/>
          <p:cNvSpPr>
            <a:spLocks noGrp="1"/>
          </p:cNvSpPr>
          <p:nvPr>
            <p:ph type="sldNum" sz="quarter" idx="15"/>
          </p:nvPr>
        </p:nvSpPr>
        <p:spPr/>
        <p:txBody>
          <a:bodyPr rtlCol="0"/>
          <a:lstStyle/>
          <a:p>
            <a:fld id="{6EF2180C-4CC3-40EB-B759-5A7238321C61}" type="slidenum">
              <a:rPr lang="ru-RU" smtClean="0"/>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DE5472C-DA52-431F-95A7-BDA4F729D0F3}" type="datetimeFigureOut">
              <a:rPr lang="ru-RU" smtClean="0"/>
              <a:t>02.05.2020</a:t>
            </a:fld>
            <a:endParaRPr lang="ru-RU"/>
          </a:p>
        </p:txBody>
      </p:sp>
      <p:sp>
        <p:nvSpPr>
          <p:cNvPr id="18" name="Номер слайда 17"/>
          <p:cNvSpPr>
            <a:spLocks noGrp="1"/>
          </p:cNvSpPr>
          <p:nvPr>
            <p:ph type="sldNum" sz="quarter" idx="11"/>
          </p:nvPr>
        </p:nvSpPr>
        <p:spPr/>
        <p:txBody>
          <a:bodyPr rtlCol="0"/>
          <a:lstStyle/>
          <a:p>
            <a:fld id="{6EF2180C-4CC3-40EB-B759-5A7238321C61}" type="slidenum">
              <a:rPr lang="ru-RU" smtClean="0"/>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DE5472C-DA52-431F-95A7-BDA4F729D0F3}" type="datetimeFigureOut">
              <a:rPr lang="ru-RU" smtClean="0"/>
              <a:t>02.05.2020</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EF2180C-4CC3-40EB-B759-5A7238321C61}"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8.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eg"/><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83221"/>
          <a:stretch/>
        </p:blipFill>
        <p:spPr>
          <a:xfrm>
            <a:off x="11410" y="1"/>
            <a:ext cx="9132589" cy="1844823"/>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47778"/>
          <a:stretch/>
        </p:blipFill>
        <p:spPr>
          <a:xfrm>
            <a:off x="0" y="1824261"/>
            <a:ext cx="9143999" cy="5033739"/>
          </a:xfrm>
          <a:prstGeom prst="rect">
            <a:avLst/>
          </a:prstGeom>
        </p:spPr>
      </p:pic>
      <p:sp>
        <p:nvSpPr>
          <p:cNvPr id="8" name="Прямоугольник 7"/>
          <p:cNvSpPr/>
          <p:nvPr/>
        </p:nvSpPr>
        <p:spPr>
          <a:xfrm>
            <a:off x="1353744" y="1167134"/>
            <a:ext cx="6746648" cy="563231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Лепка глиной</a:t>
            </a:r>
          </a:p>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с детьми</a:t>
            </a:r>
          </a:p>
          <a:p>
            <a:pPr algn="ctr"/>
            <a:r>
              <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a:t>
            </a:r>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ошкольного </a:t>
            </a:r>
          </a:p>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Возраста</a:t>
            </a:r>
          </a:p>
          <a:p>
            <a:pPr algn="ctr"/>
            <a:endPar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lgn="ctr"/>
            <a:endPar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lgn="ctr"/>
            <a:endPar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lgn="ctr"/>
            <a:endPar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lgn="ctr"/>
            <a:endPar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Выполнила </a:t>
            </a:r>
            <a:r>
              <a:rPr lang="ru-RU" sz="2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в</a:t>
            </a:r>
            <a:r>
              <a:rPr lang="ru-RU"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оспитатель:Цыкало</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М.И.</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488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sp>
        <p:nvSpPr>
          <p:cNvPr id="3" name="Объект 2"/>
          <p:cNvSpPr>
            <a:spLocks noGrp="1"/>
          </p:cNvSpPr>
          <p:nvPr>
            <p:ph sz="quarter" idx="1"/>
          </p:nvPr>
        </p:nvSpPr>
        <p:spPr>
          <a:xfrm>
            <a:off x="0" y="30593"/>
            <a:ext cx="5734179" cy="6568322"/>
          </a:xfrm>
        </p:spPr>
        <p:txBody>
          <a:bodyPr>
            <a:normAutofit/>
          </a:bodyPr>
          <a:lstStyle/>
          <a:p>
            <a:pPr marL="0" indent="0">
              <a:buNone/>
            </a:pPr>
            <a:r>
              <a:rPr lang="ru-RU" sz="2800" b="1" dirty="0">
                <a:latin typeface="Times New Roman" pitchFamily="18" charset="0"/>
                <a:cs typeface="Times New Roman" pitchFamily="18" charset="0"/>
              </a:rPr>
              <a:t>Способы украшения предметов:</a:t>
            </a:r>
          </a:p>
          <a:p>
            <a:pPr marL="0" indent="0">
              <a:buNone/>
            </a:pPr>
            <a:r>
              <a:rPr lang="ru-RU" sz="2200" b="1" dirty="0" smtClean="0">
                <a:latin typeface="Times New Roman" pitchFamily="18" charset="0"/>
                <a:cs typeface="Times New Roman" pitchFamily="18" charset="0"/>
              </a:rPr>
              <a:t>Изделие </a:t>
            </a:r>
            <a:r>
              <a:rPr lang="ru-RU" sz="2200" b="1" dirty="0">
                <a:latin typeface="Times New Roman" pitchFamily="18" charset="0"/>
                <a:cs typeface="Times New Roman" pitchFamily="18" charset="0"/>
              </a:rPr>
              <a:t>можно украсить углубленным рельефом с помощью печаток и стеки, составляя узор из двух элементов по краю формы, а так же прорисовывая стекой какой либо узор в центре; </a:t>
            </a:r>
          </a:p>
          <a:p>
            <a:pPr marL="0" indent="0">
              <a:buNone/>
            </a:pPr>
            <a:r>
              <a:rPr lang="ru-RU" sz="2200" b="1" dirty="0" err="1" smtClean="0">
                <a:latin typeface="Times New Roman" pitchFamily="18" charset="0"/>
                <a:cs typeface="Times New Roman" pitchFamily="18" charset="0"/>
              </a:rPr>
              <a:t>Налеп</a:t>
            </a:r>
            <a:r>
              <a:rPr lang="ru-RU" sz="2200" b="1" dirty="0" smtClean="0">
                <a:latin typeface="Times New Roman" pitchFamily="18" charset="0"/>
                <a:cs typeface="Times New Roman" pitchFamily="18" charset="0"/>
              </a:rPr>
              <a:t> </a:t>
            </a:r>
            <a:r>
              <a:rPr lang="ru-RU" sz="2200" b="1" dirty="0">
                <a:latin typeface="Times New Roman" pitchFamily="18" charset="0"/>
                <a:cs typeface="Times New Roman" pitchFamily="18" charset="0"/>
              </a:rPr>
              <a:t>- это украшение изделия  рельефным выпуклым узором, для этого от куска </a:t>
            </a:r>
            <a:r>
              <a:rPr lang="ru-RU" sz="2200" b="1" dirty="0" smtClean="0">
                <a:latin typeface="Times New Roman" pitchFamily="18" charset="0"/>
                <a:cs typeface="Times New Roman" pitchFamily="18" charset="0"/>
              </a:rPr>
              <a:t> глины отрываются </a:t>
            </a:r>
            <a:r>
              <a:rPr lang="ru-RU" sz="2200" b="1" dirty="0">
                <a:latin typeface="Times New Roman" pitchFamily="18" charset="0"/>
                <a:cs typeface="Times New Roman" pitchFamily="18" charset="0"/>
              </a:rPr>
              <a:t>небольшие кусочки, выкатываются определенные формы (шарики овалы, палочки) и из этих форм выкладывается узор – цветы, листочки, животные. </a:t>
            </a:r>
          </a:p>
          <a:p>
            <a:pPr marL="0" indent="0">
              <a:buNone/>
            </a:pPr>
            <a:r>
              <a:rPr lang="ru-RU" sz="2200" b="1" dirty="0">
                <a:latin typeface="Times New Roman" pitchFamily="18" charset="0"/>
                <a:cs typeface="Times New Roman" pitchFamily="18" charset="0"/>
              </a:rPr>
              <a:t>Работа над лепным орнаментом влияет на развитие мелких мышц кисти руки ребенка, учит его работать кончиками пальцев, делать их более гибкими и чувствительными к форме.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573892"/>
            <a:ext cx="3137822" cy="3025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1147"/>
          <a:stretch/>
        </p:blipFill>
        <p:spPr bwMode="auto">
          <a:xfrm>
            <a:off x="5796136" y="260649"/>
            <a:ext cx="3186732" cy="2949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12429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640"/>
            <a:ext cx="6243464" cy="864096"/>
          </a:xfrm>
        </p:spPr>
        <p:txBody>
          <a:bodyPr>
            <a:normAutofit fontScale="90000"/>
          </a:bodyPr>
          <a:lstStyle/>
          <a:p>
            <a:pPr algn="ctr"/>
            <a:r>
              <a:rPr lang="ru-RU" dirty="0" smtClean="0"/>
              <a:t> </a:t>
            </a:r>
            <a:r>
              <a:rPr lang="ru-RU"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СОДЕРЖАНИЕ ЛЕПКИ </a:t>
            </a:r>
            <a:br>
              <a:rPr lang="ru-RU"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endParaRPr lang="ru-RU"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sz="quarter" idx="1"/>
          </p:nvPr>
        </p:nvSpPr>
        <p:spPr>
          <a:xfrm>
            <a:off x="251520" y="764704"/>
            <a:ext cx="8363272" cy="5760640"/>
          </a:xfrm>
        </p:spPr>
        <p:txBody>
          <a:bodyPr>
            <a:normAutofit/>
          </a:bodyPr>
          <a:lstStyle/>
          <a:p>
            <a:pPr marL="0" indent="0">
              <a:buNone/>
            </a:pPr>
            <a:r>
              <a:rPr lang="ru-RU" b="1" dirty="0" smtClean="0">
                <a:latin typeface="Times New Roman" pitchFamily="18" charset="0"/>
                <a:cs typeface="Times New Roman" pitchFamily="18" charset="0"/>
              </a:rPr>
              <a:t>Дети </a:t>
            </a:r>
            <a:r>
              <a:rPr lang="ru-RU" b="1" dirty="0">
                <a:latin typeface="Times New Roman" pitchFamily="18" charset="0"/>
                <a:cs typeface="Times New Roman" pitchFamily="18" charset="0"/>
              </a:rPr>
              <a:t>должны научиться достаточно сходно изображать близкие и хорошо знакомые им фигуры людей, животных, лепить посуду, овощи, грибы, сделать из глины игрушки для своих игр. (Не рекомендуется избирать темой лепки такие формы, как дома, пароходы, мебель, деревья, транспортные игрушки). Некоторые темы повторяются во всех возрастных группах детского сада, например: дети и 3-х и 7 лет лепят посуду, овощи, грибы, дети 5, 6 и 7 лет лепят фигуры животных и людей, но требования к качеству выполнения в разных возрастах различны. Кроме того, тематика лепки от возраста к возрасту все более обогащается, расширяется, приемы лепки усложняются. </a:t>
            </a:r>
          </a:p>
          <a:p>
            <a:endParaRPr lang="ru-RU" dirty="0"/>
          </a:p>
        </p:txBody>
      </p:sp>
    </p:spTree>
    <p:extLst>
      <p:ext uri="{BB962C8B-B14F-4D97-AF65-F5344CB8AC3E}">
        <p14:creationId xmlns:p14="http://schemas.microsoft.com/office/powerpoint/2010/main" val="832126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sp>
        <p:nvSpPr>
          <p:cNvPr id="3" name="Объект 2"/>
          <p:cNvSpPr>
            <a:spLocks noGrp="1"/>
          </p:cNvSpPr>
          <p:nvPr>
            <p:ph sz="quarter" idx="1"/>
          </p:nvPr>
        </p:nvSpPr>
        <p:spPr>
          <a:xfrm>
            <a:off x="0" y="836712"/>
            <a:ext cx="4499992" cy="5688632"/>
          </a:xfrm>
        </p:spPr>
        <p:txBody>
          <a:bodyPr>
            <a:normAutofit fontScale="85000" lnSpcReduction="10000"/>
          </a:bodyPr>
          <a:lstStyle/>
          <a:p>
            <a:pPr marL="0" indent="0">
              <a:buNone/>
            </a:pPr>
            <a:r>
              <a:rPr lang="ru-RU" b="1" dirty="0" smtClean="0">
                <a:latin typeface="Times New Roman" pitchFamily="18" charset="0"/>
                <a:cs typeface="Times New Roman" pitchFamily="18" charset="0"/>
              </a:rPr>
              <a:t>Дети </a:t>
            </a:r>
            <a:r>
              <a:rPr lang="ru-RU" b="1" dirty="0">
                <a:latin typeface="Times New Roman" pitchFamily="18" charset="0"/>
                <a:cs typeface="Times New Roman" pitchFamily="18" charset="0"/>
              </a:rPr>
              <a:t>в течение первого и второго годов пребывания в детском саду </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усваивают ряд навыков, помогающих им при изображения предметов. Для этого воспитатель показывает им простейшие приемы лепки. </a:t>
            </a:r>
            <a:r>
              <a:rPr lang="ru-RU" b="1" dirty="0" smtClean="0">
                <a:latin typeface="Times New Roman" pitchFamily="18" charset="0"/>
                <a:cs typeface="Times New Roman" pitchFamily="18" charset="0"/>
              </a:rPr>
              <a:t>Это </a:t>
            </a:r>
            <a:r>
              <a:rPr lang="ru-RU" b="1" dirty="0">
                <a:latin typeface="Times New Roman" pitchFamily="18" charset="0"/>
                <a:cs typeface="Times New Roman" pitchFamily="18" charset="0"/>
              </a:rPr>
              <a:t>кругообразные движения ладоней для получения округлых предметов (яблоки, мячи, шарики), сплющивание между ладонями (лепешки, котлеты, блины, оладьи), продольные движения ладоней для получения удлиненных форм (колбаса, сардельки, сосиски), </a:t>
            </a:r>
            <a:r>
              <a:rPr lang="ru-RU" b="1" dirty="0" err="1">
                <a:latin typeface="Times New Roman" pitchFamily="18" charset="0"/>
                <a:cs typeface="Times New Roman" pitchFamily="18" charset="0"/>
              </a:rPr>
              <a:t>отщипывание</a:t>
            </a:r>
            <a:r>
              <a:rPr lang="ru-RU" b="1" dirty="0">
                <a:latin typeface="Times New Roman" pitchFamily="18" charset="0"/>
                <a:cs typeface="Times New Roman" pitchFamily="18" charset="0"/>
              </a:rPr>
              <a:t> пальцами кусочков от цилиндрической формы и скатывание мелких шариков (вишни, сливы, яички, драже). </a:t>
            </a:r>
          </a:p>
        </p:txBody>
      </p:sp>
      <p:pic>
        <p:nvPicPr>
          <p:cNvPr id="614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617" r="235" b="51062"/>
          <a:stretch/>
        </p:blipFill>
        <p:spPr bwMode="auto">
          <a:xfrm>
            <a:off x="4814804" y="2492896"/>
            <a:ext cx="4058553" cy="1816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107503" y="230832"/>
            <a:ext cx="5784479" cy="523220"/>
          </a:xfrm>
          <a:prstGeom prst="rect">
            <a:avLst/>
          </a:prstGeom>
          <a:noFill/>
        </p:spPr>
        <p:txBody>
          <a:bodyPr wrap="square" rtlCol="0">
            <a:spAutoFit/>
          </a:bodyPr>
          <a:lstStyle/>
          <a:p>
            <a:r>
              <a:rPr lang="ru-RU" sz="2800" b="1" dirty="0" smtClean="0">
                <a:latin typeface="Times New Roman" pitchFamily="18" charset="0"/>
                <a:cs typeface="Times New Roman" pitchFamily="18" charset="0"/>
              </a:rPr>
              <a:t>Лепка во второй младшей группе </a:t>
            </a:r>
            <a:endParaRPr lang="ru-RU" sz="2800" b="1" dirty="0">
              <a:latin typeface="Times New Roman" pitchFamily="18" charset="0"/>
              <a:cs typeface="Times New Roman" pitchFamily="18" charset="0"/>
            </a:endParaRPr>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079" t="18395" r="53740" b="30206"/>
          <a:stretch/>
        </p:blipFill>
        <p:spPr bwMode="auto">
          <a:xfrm>
            <a:off x="6931537" y="4519014"/>
            <a:ext cx="1851927" cy="2106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5994" t="31201" r="22873" b="12514"/>
          <a:stretch/>
        </p:blipFill>
        <p:spPr bwMode="auto">
          <a:xfrm>
            <a:off x="6012160" y="273856"/>
            <a:ext cx="2990883" cy="1584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0"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53981" r="20963" b="58783"/>
          <a:stretch/>
        </p:blipFill>
        <p:spPr bwMode="auto">
          <a:xfrm>
            <a:off x="4532425" y="686106"/>
            <a:ext cx="1359558" cy="171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t="52400"/>
          <a:stretch/>
        </p:blipFill>
        <p:spPr bwMode="auto">
          <a:xfrm>
            <a:off x="4349022" y="4584298"/>
            <a:ext cx="2500313" cy="1976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7646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864096"/>
          </a:xfrm>
        </p:spPr>
        <p:txBody>
          <a:bodyPr>
            <a:normAutofit/>
          </a:bodyPr>
          <a:lstStyle/>
          <a:p>
            <a:pPr lvl="0"/>
            <a:r>
              <a:rPr lang="ru-RU" dirty="0" smtClean="0"/>
              <a:t> </a:t>
            </a:r>
            <a:endParaRPr lang="ru-RU" dirty="0"/>
          </a:p>
        </p:txBody>
      </p:sp>
      <p:pic>
        <p:nvPicPr>
          <p:cNvPr id="9219" name="Picture 3"/>
          <p:cNvPicPr>
            <a:picLocks noGrp="1" noChangeAspect="1" noChangeArrowheads="1"/>
          </p:cNvPicPr>
          <p:nvPr>
            <p:ph sz="quarter" idx="1"/>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39844"/>
          <a:stretch/>
        </p:blipFill>
        <p:spPr bwMode="auto">
          <a:xfrm>
            <a:off x="4979966" y="450250"/>
            <a:ext cx="4164034" cy="179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55576" y="188640"/>
            <a:ext cx="3744416" cy="523220"/>
          </a:xfrm>
          <a:prstGeom prst="rect">
            <a:avLst/>
          </a:prstGeom>
        </p:spPr>
        <p:txBody>
          <a:bodyPr wrap="square">
            <a:spAutoFit/>
          </a:bodyPr>
          <a:lstStyle/>
          <a:p>
            <a:r>
              <a:rPr lang="ru-RU" sz="2800" b="1" dirty="0">
                <a:latin typeface="Times New Roman" pitchFamily="18" charset="0"/>
                <a:cs typeface="Times New Roman" pitchFamily="18" charset="0"/>
              </a:rPr>
              <a:t>Средняя группа</a:t>
            </a:r>
          </a:p>
        </p:txBody>
      </p:sp>
      <p:pic>
        <p:nvPicPr>
          <p:cNvPr id="9220"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68679" y="2924944"/>
            <a:ext cx="4045051" cy="33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7503" y="649188"/>
            <a:ext cx="4961175" cy="6247864"/>
          </a:xfrm>
          <a:prstGeom prst="rect">
            <a:avLst/>
          </a:prstGeom>
          <a:noFill/>
        </p:spPr>
        <p:txBody>
          <a:bodyPr wrap="square" rtlCol="0">
            <a:spAutoFit/>
          </a:bodyPr>
          <a:lstStyle/>
          <a:p>
            <a:r>
              <a:rPr lang="ru-RU" sz="2000" b="1" dirty="0">
                <a:latin typeface="Times New Roman" pitchFamily="18" charset="0"/>
                <a:cs typeface="Times New Roman" pitchFamily="18" charset="0"/>
              </a:rPr>
              <a:t>В течение года дети средней группы лепят разнообразные предметы, делая углубление в глине (стакан, горшочек для цветов), вылепливая пальцами мелкие детали для оформления или украшения </a:t>
            </a:r>
            <a:r>
              <a:rPr lang="ru-RU" sz="2000" b="1" dirty="0" smtClean="0">
                <a:latin typeface="Times New Roman" pitchFamily="18" charset="0"/>
                <a:cs typeface="Times New Roman" pitchFamily="18" charset="0"/>
              </a:rPr>
              <a:t>предмета. </a:t>
            </a:r>
            <a:endParaRPr lang="ru-RU" sz="2000" b="1" dirty="0">
              <a:latin typeface="Times New Roman" pitchFamily="18" charset="0"/>
              <a:cs typeface="Times New Roman" pitchFamily="18" charset="0"/>
            </a:endParaRPr>
          </a:p>
          <a:p>
            <a:r>
              <a:rPr lang="ru-RU" sz="2000" b="1" dirty="0">
                <a:latin typeface="Times New Roman" pitchFamily="18" charset="0"/>
                <a:cs typeface="Times New Roman" pitchFamily="18" charset="0"/>
              </a:rPr>
              <a:t>Угощения для кукол становятся разнообразнее, приемы лепки посуды сложнее. Дети делают посуду, приподнимая и обравнивая края сплюснутой формы (миска, блюдце, корзинка); изменяют при прокатывании нажим ладони на одну из сторон (морковка); сжимают пальцами глину, детализируя предмет (печенье «звездочки»); прищипывают концы или края (пельмени, батоны). </a:t>
            </a:r>
            <a:r>
              <a:rPr lang="ru-RU" sz="2000" b="1" dirty="0" err="1">
                <a:latin typeface="Times New Roman" pitchFamily="18" charset="0"/>
                <a:cs typeface="Times New Roman" pitchFamily="18" charset="0"/>
              </a:rPr>
              <a:t>Прищипывание</a:t>
            </a:r>
            <a:r>
              <a:rPr lang="ru-RU" sz="2000" b="1" dirty="0">
                <a:latin typeface="Times New Roman" pitchFamily="18" charset="0"/>
                <a:cs typeface="Times New Roman" pitchFamily="18" charset="0"/>
              </a:rPr>
              <a:t> является переходным навыком, от него ребенку легко перейти к оттягиванию. </a:t>
            </a:r>
          </a:p>
        </p:txBody>
      </p:sp>
    </p:spTree>
    <p:extLst>
      <p:ext uri="{BB962C8B-B14F-4D97-AF65-F5344CB8AC3E}">
        <p14:creationId xmlns:p14="http://schemas.microsoft.com/office/powerpoint/2010/main" val="2076731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pic>
        <p:nvPicPr>
          <p:cNvPr id="8197" name="Picture 5"/>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44887" t="19928" r="733" b="14772"/>
          <a:stretch/>
        </p:blipFill>
        <p:spPr bwMode="auto">
          <a:xfrm>
            <a:off x="4484689" y="260648"/>
            <a:ext cx="3921695" cy="3137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5230" t="43161" r="4338" b="5040"/>
          <a:stretch/>
        </p:blipFill>
        <p:spPr bwMode="auto">
          <a:xfrm>
            <a:off x="4211960" y="3645024"/>
            <a:ext cx="4467155" cy="2525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323528" y="188640"/>
            <a:ext cx="3816424" cy="3477875"/>
          </a:xfrm>
          <a:prstGeom prst="rect">
            <a:avLst/>
          </a:prstGeom>
        </p:spPr>
        <p:txBody>
          <a:bodyPr wrap="square">
            <a:spAutoFit/>
          </a:bodyPr>
          <a:lstStyle/>
          <a:p>
            <a:r>
              <a:rPr lang="ru-RU" sz="2000" b="1" dirty="0">
                <a:latin typeface="Times New Roman" pitchFamily="18" charset="0"/>
                <a:cs typeface="Times New Roman" pitchFamily="18" charset="0"/>
              </a:rPr>
              <a:t>К концу года дети уже способны на основе полученных навыков изобразить несложных по форме животных — мышку, кролика и других. </a:t>
            </a:r>
            <a:r>
              <a:rPr lang="ru-RU" sz="2000" b="1"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Как и в младшей группе, дети объединяют ряд деталей при создании целой фигуры, но детали мельче, их может быть больше по количеству. </a:t>
            </a:r>
          </a:p>
        </p:txBody>
      </p:sp>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61" y="4005064"/>
            <a:ext cx="3928022" cy="261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90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3672408" cy="864096"/>
          </a:xfrm>
        </p:spPr>
        <p:txBody>
          <a:bodyPr>
            <a:normAutofit/>
          </a:bodyPr>
          <a:lstStyle/>
          <a:p>
            <a:pPr lvl="0"/>
            <a:r>
              <a:rPr lang="ru-RU" dirty="0" smtClean="0"/>
              <a:t> </a:t>
            </a:r>
            <a:endParaRPr lang="ru-RU" dirty="0"/>
          </a:p>
        </p:txBody>
      </p:sp>
      <p:pic>
        <p:nvPicPr>
          <p:cNvPr id="410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6558"/>
          <a:stretch/>
        </p:blipFill>
        <p:spPr bwMode="auto">
          <a:xfrm>
            <a:off x="5940152" y="120683"/>
            <a:ext cx="3007611" cy="360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Grp="1" noChangeAspect="1" noChangeArrowheads="1"/>
          </p:cNvPicPr>
          <p:nvPr>
            <p:ph sz="quarter" idx="1"/>
          </p:nvPr>
        </p:nvPicPr>
        <p:blipFill rotWithShape="1">
          <a:blip r:embed="rId6">
            <a:extLst>
              <a:ext uri="{28A0092B-C50C-407E-A947-70E740481C1C}">
                <a14:useLocalDpi xmlns:a14="http://schemas.microsoft.com/office/drawing/2010/main" val="0"/>
              </a:ext>
            </a:extLst>
          </a:blip>
          <a:srcRect l="14210" t="34180" r="13007" b="11576"/>
          <a:stretch/>
        </p:blipFill>
        <p:spPr bwMode="auto">
          <a:xfrm>
            <a:off x="6012160" y="3897810"/>
            <a:ext cx="2835934" cy="283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4611" y="809882"/>
            <a:ext cx="4968552" cy="5324535"/>
          </a:xfrm>
          <a:prstGeom prst="rect">
            <a:avLst/>
          </a:prstGeom>
        </p:spPr>
        <p:txBody>
          <a:bodyPr wrap="square">
            <a:spAutoFit/>
          </a:bodyPr>
          <a:lstStyle/>
          <a:p>
            <a:r>
              <a:rPr lang="ru-RU" sz="2000" b="1" dirty="0">
                <a:latin typeface="Times New Roman" pitchFamily="18" charset="0"/>
                <a:cs typeface="Times New Roman" pitchFamily="18" charset="0"/>
              </a:rPr>
              <a:t>В старшей группе </a:t>
            </a:r>
            <a:r>
              <a:rPr lang="ru-RU" sz="2000" b="1" dirty="0" smtClean="0">
                <a:latin typeface="Times New Roman" pitchFamily="18" charset="0"/>
                <a:cs typeface="Times New Roman" pitchFamily="18" charset="0"/>
              </a:rPr>
              <a:t>дети </a:t>
            </a:r>
            <a:r>
              <a:rPr lang="ru-RU" sz="2000" b="1" dirty="0">
                <a:latin typeface="Times New Roman" pitchFamily="18" charset="0"/>
                <a:cs typeface="Times New Roman" pitchFamily="18" charset="0"/>
              </a:rPr>
              <a:t>лучше, отчетливее лепят форму предметов, научились видоизменять эти формы — вытягивать, сдавливать, вдавливать, закруглять. </a:t>
            </a:r>
          </a:p>
          <a:p>
            <a:r>
              <a:rPr lang="ru-RU" sz="2000" b="1" dirty="0">
                <a:latin typeface="Times New Roman" pitchFamily="18" charset="0"/>
                <a:cs typeface="Times New Roman" pitchFamily="18" charset="0"/>
              </a:rPr>
              <a:t>Новый шаг в работе является требование прочного скрепления частей, замазывания глиной места соединения. В начале года дети старшей группы повторяют часть работ, проделанных в предыдущей группе, упражняются в полученных навыках. Они снова лепят овощи и фрукты, но воспитатель предъявляет большие требования к тщательности детской работы, предлагает добиваться большего сходства с предметом. </a:t>
            </a:r>
          </a:p>
        </p:txBody>
      </p:sp>
      <p:sp>
        <p:nvSpPr>
          <p:cNvPr id="6" name="Прямоугольник 5"/>
          <p:cNvSpPr/>
          <p:nvPr/>
        </p:nvSpPr>
        <p:spPr>
          <a:xfrm>
            <a:off x="2748887" y="108709"/>
            <a:ext cx="2962349" cy="523220"/>
          </a:xfrm>
          <a:prstGeom prst="rect">
            <a:avLst/>
          </a:prstGeom>
        </p:spPr>
        <p:txBody>
          <a:bodyPr wrap="none">
            <a:spAutoFit/>
          </a:bodyPr>
          <a:lstStyle/>
          <a:p>
            <a:r>
              <a:rPr lang="ru-RU" dirty="0"/>
              <a:t> </a:t>
            </a:r>
            <a:r>
              <a:rPr lang="ru-RU" sz="2800" b="1" dirty="0">
                <a:latin typeface="Times New Roman" pitchFamily="18" charset="0"/>
                <a:cs typeface="Times New Roman" pitchFamily="18" charset="0"/>
              </a:rPr>
              <a:t>Старшая группа</a:t>
            </a:r>
          </a:p>
        </p:txBody>
      </p:sp>
    </p:spTree>
    <p:extLst>
      <p:ext uri="{BB962C8B-B14F-4D97-AF65-F5344CB8AC3E}">
        <p14:creationId xmlns:p14="http://schemas.microsoft.com/office/powerpoint/2010/main" val="218776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578" t="41004" r="33834"/>
          <a:stretch/>
        </p:blipFill>
        <p:spPr bwMode="auto">
          <a:xfrm>
            <a:off x="7308303" y="4983968"/>
            <a:ext cx="1840487" cy="1697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7" name="Picture 5"/>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bwMode="auto">
          <a:xfrm>
            <a:off x="5138284" y="4954479"/>
            <a:ext cx="2170019" cy="1882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251520" y="309569"/>
            <a:ext cx="4680520" cy="6247864"/>
          </a:xfrm>
          <a:prstGeom prst="rect">
            <a:avLst/>
          </a:prstGeom>
        </p:spPr>
        <p:txBody>
          <a:bodyPr wrap="square">
            <a:spAutoFit/>
          </a:bodyPr>
          <a:lstStyle/>
          <a:p>
            <a:r>
              <a:rPr lang="ru-RU" sz="2000" b="1" dirty="0">
                <a:latin typeface="Times New Roman" pitchFamily="18" charset="0"/>
                <a:cs typeface="Times New Roman" pitchFamily="18" charset="0"/>
              </a:rPr>
              <a:t>Лепить с натуры дети пяти лет еще не могут, но им полезно иногда иметь перед собой скульптурное изображение несложных по форме предметов </a:t>
            </a:r>
            <a:r>
              <a:rPr lang="ru-RU" sz="2000" b="1" dirty="0" smtClean="0">
                <a:latin typeface="Times New Roman" pitchFamily="18" charset="0"/>
                <a:cs typeface="Times New Roman" pitchFamily="18" charset="0"/>
              </a:rPr>
              <a:t>в </a:t>
            </a:r>
            <a:r>
              <a:rPr lang="ru-RU" sz="2000" b="1" dirty="0">
                <a:latin typeface="Times New Roman" pitchFamily="18" charset="0"/>
                <a:cs typeface="Times New Roman" pitchFamily="18" charset="0"/>
              </a:rPr>
              <a:t>качестве «образца», которому дети могли бы подражать, следовать. Дети </a:t>
            </a:r>
            <a:r>
              <a:rPr lang="ru-RU" sz="2000" b="1" dirty="0" smtClean="0">
                <a:latin typeface="Times New Roman" pitchFamily="18" charset="0"/>
                <a:cs typeface="Times New Roman" pitchFamily="18" charset="0"/>
              </a:rPr>
              <a:t>рассматривают </a:t>
            </a:r>
            <a:r>
              <a:rPr lang="ru-RU" sz="2000" b="1" dirty="0">
                <a:latin typeface="Times New Roman" pitchFamily="18" charset="0"/>
                <a:cs typeface="Times New Roman" pitchFamily="18" charset="0"/>
              </a:rPr>
              <a:t>яблоко, </a:t>
            </a:r>
            <a:r>
              <a:rPr lang="ru-RU" sz="2000" b="1" dirty="0" smtClean="0">
                <a:latin typeface="Times New Roman" pitchFamily="18" charset="0"/>
                <a:cs typeface="Times New Roman" pitchFamily="18" charset="0"/>
              </a:rPr>
              <a:t>помидор, грибы, </a:t>
            </a:r>
            <a:r>
              <a:rPr lang="ru-RU" sz="2000" b="1" dirty="0">
                <a:latin typeface="Times New Roman" pitchFamily="18" charset="0"/>
                <a:cs typeface="Times New Roman" pitchFamily="18" charset="0"/>
              </a:rPr>
              <a:t>стараются вылепить не просто </a:t>
            </a:r>
            <a:r>
              <a:rPr lang="ru-RU" sz="2000" b="1" dirty="0" smtClean="0">
                <a:latin typeface="Times New Roman" pitchFamily="18" charset="0"/>
                <a:cs typeface="Times New Roman" pitchFamily="18" charset="0"/>
              </a:rPr>
              <a:t>гриб, </a:t>
            </a:r>
            <a:r>
              <a:rPr lang="ru-RU" sz="2000" b="1" dirty="0">
                <a:latin typeface="Times New Roman" pitchFamily="18" charset="0"/>
                <a:cs typeface="Times New Roman" pitchFamily="18" charset="0"/>
              </a:rPr>
              <a:t>каким они его себе представляют, а именно </a:t>
            </a:r>
            <a:r>
              <a:rPr lang="ru-RU" sz="2000" b="1" dirty="0" smtClean="0">
                <a:latin typeface="Times New Roman" pitchFamily="18" charset="0"/>
                <a:cs typeface="Times New Roman" pitchFamily="18" charset="0"/>
              </a:rPr>
              <a:t>тот, который </a:t>
            </a:r>
            <a:r>
              <a:rPr lang="ru-RU" sz="2000" b="1" dirty="0">
                <a:latin typeface="Times New Roman" pitchFamily="18" charset="0"/>
                <a:cs typeface="Times New Roman" pitchFamily="18" charset="0"/>
              </a:rPr>
              <a:t>рассмотрели. В это же время вносится и очень простая игрушка, например матрешка, ванька-встанька, которую детям нетрудно изобразить достаточно сходно. </a:t>
            </a:r>
            <a:br>
              <a:rPr lang="ru-RU" sz="2000" b="1" dirty="0">
                <a:latin typeface="Times New Roman" pitchFamily="18" charset="0"/>
                <a:cs typeface="Times New Roman" pitchFamily="18" charset="0"/>
              </a:rPr>
            </a:br>
            <a:r>
              <a:rPr lang="ru-RU" sz="2000" b="1" dirty="0">
                <a:latin typeface="Times New Roman" pitchFamily="18" charset="0"/>
                <a:cs typeface="Times New Roman" pitchFamily="18" charset="0"/>
              </a:rPr>
              <a:t>Некоторые более трудные по форме игрушки воспитатель предлагает лепить в указываемой им последовательности, показывает ход работы, дает исходную </a:t>
            </a:r>
            <a:r>
              <a:rPr lang="ru-RU" sz="2000" b="1" dirty="0" smtClean="0">
                <a:latin typeface="Times New Roman" pitchFamily="18" charset="0"/>
                <a:cs typeface="Times New Roman" pitchFamily="18" charset="0"/>
              </a:rPr>
              <a:t>форму.</a:t>
            </a:r>
            <a:endParaRPr lang="ru-RU" sz="2000" b="1" dirty="0">
              <a:latin typeface="Times New Roman" pitchFamily="18" charset="0"/>
              <a:cs typeface="Times New Roman" pitchFamily="18" charset="0"/>
            </a:endParaRPr>
          </a:p>
        </p:txBody>
      </p:sp>
      <p:pic>
        <p:nvPicPr>
          <p:cNvPr id="3080" name="Picture 8"/>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22417" r="9341" b="14286"/>
          <a:stretch/>
        </p:blipFill>
        <p:spPr bwMode="auto">
          <a:xfrm>
            <a:off x="5089996" y="218185"/>
            <a:ext cx="3868615" cy="2025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491" t="25099" r="4491" b="3696"/>
          <a:stretch/>
        </p:blipFill>
        <p:spPr bwMode="auto">
          <a:xfrm>
            <a:off x="5185978" y="2451482"/>
            <a:ext cx="3676650" cy="2278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721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736" y="-171400"/>
            <a:ext cx="7467600" cy="2664296"/>
          </a:xfrm>
        </p:spPr>
        <p:txBody>
          <a:bodyPr>
            <a:normAutofit/>
          </a:bodyPr>
          <a:lstStyle/>
          <a:p>
            <a:pPr lvl="0"/>
            <a:r>
              <a:rPr lang="ru-RU" dirty="0" smtClean="0"/>
              <a:t> </a:t>
            </a:r>
            <a:endParaRPr lang="ru-RU" dirty="0"/>
          </a:p>
        </p:txBody>
      </p:sp>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752" t="4067" r="14387" b="18192"/>
          <a:stretch/>
        </p:blipFill>
        <p:spPr bwMode="auto">
          <a:xfrm>
            <a:off x="5029193" y="1556792"/>
            <a:ext cx="2186451" cy="2243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323527" y="481628"/>
            <a:ext cx="4824537" cy="6247864"/>
          </a:xfrm>
          <a:prstGeom prst="rect">
            <a:avLst/>
          </a:prstGeom>
        </p:spPr>
        <p:txBody>
          <a:bodyPr wrap="square">
            <a:spAutoFit/>
          </a:bodyPr>
          <a:lstStyle/>
          <a:p>
            <a:r>
              <a:rPr lang="ru-RU" sz="2000" b="1" dirty="0" smtClean="0">
                <a:latin typeface="Times New Roman" pitchFamily="18" charset="0"/>
                <a:cs typeface="Times New Roman" pitchFamily="18" charset="0"/>
              </a:rPr>
              <a:t>Педагог должен </a:t>
            </a:r>
            <a:r>
              <a:rPr lang="ru-RU" sz="2000" b="1" dirty="0">
                <a:latin typeface="Times New Roman" pitchFamily="18" charset="0"/>
                <a:cs typeface="Times New Roman" pitchFamily="18" charset="0"/>
              </a:rPr>
              <a:t>научить детей передавать характерные признаки </a:t>
            </a:r>
            <a:r>
              <a:rPr lang="ru-RU" sz="2000" b="1" dirty="0" smtClean="0">
                <a:latin typeface="Times New Roman" pitchFamily="18" charset="0"/>
                <a:cs typeface="Times New Roman" pitchFamily="18" charset="0"/>
              </a:rPr>
              <a:t>предмета </a:t>
            </a:r>
            <a:r>
              <a:rPr lang="ru-RU" sz="2000" b="1" dirty="0">
                <a:latin typeface="Times New Roman" pitchFamily="18" charset="0"/>
                <a:cs typeface="Times New Roman" pitchFamily="18" charset="0"/>
              </a:rPr>
              <a:t>четко, правильно изображать объемную форму предмета, точнее соблюдать пропорции, прочно скреплять части предмета, вытягивать мелкие части из основного куска глины. Дети должны научиться утяжелять нижнюю часть фигуры, </a:t>
            </a:r>
            <a:r>
              <a:rPr lang="ru-RU" sz="2000" b="1" dirty="0" smtClean="0">
                <a:latin typeface="Times New Roman" pitchFamily="18" charset="0"/>
                <a:cs typeface="Times New Roman" pitchFamily="18" charset="0"/>
              </a:rPr>
              <a:t>прочно </a:t>
            </a:r>
            <a:r>
              <a:rPr lang="ru-RU" sz="2000" b="1" dirty="0">
                <a:latin typeface="Times New Roman" pitchFamily="18" charset="0"/>
                <a:cs typeface="Times New Roman" pitchFamily="18" charset="0"/>
              </a:rPr>
              <a:t>устанавливать фигуру на ногах, на подставке. </a:t>
            </a:r>
          </a:p>
          <a:p>
            <a:r>
              <a:rPr lang="ru-RU" sz="2000" b="1" dirty="0">
                <a:latin typeface="Times New Roman" pitchFamily="18" charset="0"/>
                <a:cs typeface="Times New Roman" pitchFamily="18" charset="0"/>
              </a:rPr>
              <a:t>Дети должны передавать в лепке некоторые позы, положения, движения фигуры, соблюдать соотношение предметов в сюжете по величине, располагать их по смыслу. Нужно подвести детей к иллюстрации в лепке несложных эпизодов из сказок или рассказов, научить их самостоятельно намечать содержание лепки. </a:t>
            </a:r>
          </a:p>
        </p:txBody>
      </p:sp>
      <p:sp>
        <p:nvSpPr>
          <p:cNvPr id="5" name="TextBox 4"/>
          <p:cNvSpPr txBox="1"/>
          <p:nvPr/>
        </p:nvSpPr>
        <p:spPr>
          <a:xfrm>
            <a:off x="179512" y="25460"/>
            <a:ext cx="6552728" cy="523220"/>
          </a:xfrm>
          <a:prstGeom prst="rect">
            <a:avLst/>
          </a:prstGeom>
          <a:noFill/>
        </p:spPr>
        <p:txBody>
          <a:bodyPr wrap="square" rtlCol="0">
            <a:spAutoFit/>
          </a:bodyPr>
          <a:lstStyle/>
          <a:p>
            <a:r>
              <a:rPr lang="ru-RU" sz="2800" b="1" dirty="0" smtClean="0">
                <a:latin typeface="Times New Roman" pitchFamily="18" charset="0"/>
                <a:cs typeface="Times New Roman" pitchFamily="18" charset="0"/>
              </a:rPr>
              <a:t>Подготовительная к школе группа</a:t>
            </a:r>
            <a:endParaRPr lang="ru-RU" sz="2800" b="1" dirty="0">
              <a:latin typeface="Times New Roman" pitchFamily="18" charset="0"/>
              <a:cs typeface="Times New Roman" pitchFamily="18" charset="0"/>
            </a:endParaRPr>
          </a:p>
        </p:txBody>
      </p:sp>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535" t="5719" r="12042" b="12337"/>
          <a:stretch/>
        </p:blipFill>
        <p:spPr bwMode="auto">
          <a:xfrm>
            <a:off x="6349558" y="25460"/>
            <a:ext cx="2589193" cy="1825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8613">
            <a:off x="6442207" y="3662848"/>
            <a:ext cx="2403897" cy="276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774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1728192"/>
          </a:xfrm>
        </p:spPr>
        <p:txBody>
          <a:bodyPr>
            <a:normAutofit/>
          </a:bodyPr>
          <a:lstStyle/>
          <a:p>
            <a:pPr lvl="0"/>
            <a:r>
              <a:rPr lang="ru-RU" dirty="0" smtClean="0"/>
              <a:t> </a:t>
            </a:r>
            <a:endParaRPr lang="ru-RU" dirty="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97" b="7678"/>
          <a:stretch/>
        </p:blipFill>
        <p:spPr bwMode="auto">
          <a:xfrm>
            <a:off x="5076056" y="139677"/>
            <a:ext cx="3744416" cy="3513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18" y="169641"/>
            <a:ext cx="4198850" cy="299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962" t="8021" r="5738" b="10715"/>
          <a:stretch/>
        </p:blipFill>
        <p:spPr bwMode="auto">
          <a:xfrm>
            <a:off x="4704308" y="3967237"/>
            <a:ext cx="3827822" cy="2672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18" y="3340596"/>
            <a:ext cx="4329608" cy="3245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2578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sp>
        <p:nvSpPr>
          <p:cNvPr id="3" name="Объект 2"/>
          <p:cNvSpPr>
            <a:spLocks noGrp="1"/>
          </p:cNvSpPr>
          <p:nvPr>
            <p:ph sz="quarter" idx="1"/>
          </p:nvPr>
        </p:nvSpPr>
        <p:spPr>
          <a:xfrm>
            <a:off x="0" y="4317104"/>
            <a:ext cx="9143999" cy="2540896"/>
          </a:xfrm>
        </p:spPr>
        <p:txBody>
          <a:bodyPr>
            <a:noAutofit/>
          </a:bodyPr>
          <a:lstStyle/>
          <a:p>
            <a:pPr marL="0" indent="0">
              <a:buNone/>
            </a:pPr>
            <a:r>
              <a:rPr lang="ru-RU" sz="2000" dirty="0">
                <a:latin typeface="Times New Roman" pitchFamily="18" charset="0"/>
                <a:cs typeface="Times New Roman" pitchFamily="18" charset="0"/>
              </a:rPr>
              <a:t>В старших группах дети могут окрашивать </a:t>
            </a:r>
            <a:r>
              <a:rPr lang="ru-RU" sz="2000" dirty="0" smtClean="0">
                <a:latin typeface="Times New Roman" pitchFamily="18" charset="0"/>
                <a:cs typeface="Times New Roman" pitchFamily="18" charset="0"/>
              </a:rPr>
              <a:t>лепку. </a:t>
            </a:r>
            <a:r>
              <a:rPr lang="ru-RU" sz="2000" dirty="0">
                <a:latin typeface="Times New Roman" pitchFamily="18" charset="0"/>
                <a:cs typeface="Times New Roman" pitchFamily="18" charset="0"/>
              </a:rPr>
              <a:t>Раскрашивая свои игрушки, дети тренируются в окраске объемных предметов.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Раскрашивать следует только хорошо просохшие игрушки. </a:t>
            </a:r>
            <a:r>
              <a:rPr lang="ru-RU" sz="2000" dirty="0" smtClean="0">
                <a:latin typeface="Times New Roman" pitchFamily="18" charset="0"/>
                <a:cs typeface="Times New Roman" pitchFamily="18" charset="0"/>
              </a:rPr>
              <a:t>Раскрашивать </a:t>
            </a:r>
            <a:r>
              <a:rPr lang="ru-RU" sz="2000" dirty="0">
                <a:latin typeface="Times New Roman" pitchFamily="18" charset="0"/>
                <a:cs typeface="Times New Roman" pitchFamily="18" charset="0"/>
              </a:rPr>
              <a:t>нужно сначала верхнюю часть игрушки, особенно те места, которые требуют работы кончиком кисти, лицо, перышки на крыльях, глаза и носы животных, мелкие детали. </a:t>
            </a:r>
            <a:r>
              <a:rPr lang="ru-RU" sz="2000" dirty="0" smtClean="0">
                <a:latin typeface="Times New Roman" pitchFamily="18" charset="0"/>
                <a:cs typeface="Times New Roman" pitchFamily="18" charset="0"/>
              </a:rPr>
              <a:t>Затем </a:t>
            </a:r>
            <a:r>
              <a:rPr lang="ru-RU" sz="2000" dirty="0">
                <a:latin typeface="Times New Roman" pitchFamily="18" charset="0"/>
                <a:cs typeface="Times New Roman" pitchFamily="18" charset="0"/>
              </a:rPr>
              <a:t>дети ставят свои работы на клеенку и окрашивают нижнюю часть игрушки, ее подставку. По высыхании первой краски наносятся последующие.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287"/>
          <a:stretch/>
        </p:blipFill>
        <p:spPr bwMode="auto">
          <a:xfrm>
            <a:off x="5738564" y="1041486"/>
            <a:ext cx="3257621" cy="2598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1181" r="30419"/>
          <a:stretch/>
        </p:blipFill>
        <p:spPr bwMode="auto">
          <a:xfrm>
            <a:off x="107504" y="1012762"/>
            <a:ext cx="3217501" cy="231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Прямоугольник 4"/>
          <p:cNvSpPr/>
          <p:nvPr/>
        </p:nvSpPr>
        <p:spPr>
          <a:xfrm>
            <a:off x="292770" y="42383"/>
            <a:ext cx="8604448" cy="523220"/>
          </a:xfrm>
          <a:prstGeom prst="rect">
            <a:avLst/>
          </a:prstGeom>
        </p:spPr>
        <p:txBody>
          <a:bodyPr wrap="square">
            <a:spAutoFit/>
          </a:bodyPr>
          <a:lstStyle/>
          <a:p>
            <a:pPr algn="ctr"/>
            <a:r>
              <a:rPr lang="ru-RU" sz="2800" b="1" dirty="0">
                <a:latin typeface="Times New Roman" pitchFamily="18" charset="0"/>
                <a:cs typeface="Times New Roman" pitchFamily="18" charset="0"/>
              </a:rPr>
              <a:t>Интересны для детской лепки </a:t>
            </a:r>
            <a:r>
              <a:rPr lang="ru-RU" sz="2800" b="1" dirty="0" smtClean="0">
                <a:latin typeface="Times New Roman" pitchFamily="18" charset="0"/>
                <a:cs typeface="Times New Roman" pitchFamily="18" charset="0"/>
              </a:rPr>
              <a:t>глиняные </a:t>
            </a:r>
            <a:r>
              <a:rPr lang="ru-RU" sz="2800" b="1" dirty="0">
                <a:latin typeface="Times New Roman" pitchFamily="18" charset="0"/>
                <a:cs typeface="Times New Roman" pitchFamily="18" charset="0"/>
              </a:rPr>
              <a:t>игрушки </a:t>
            </a:r>
            <a:r>
              <a:rPr lang="ru-RU" sz="2800" b="1" dirty="0" smtClean="0">
                <a:latin typeface="Times New Roman" pitchFamily="18" charset="0"/>
                <a:cs typeface="Times New Roman" pitchFamily="18" charset="0"/>
              </a:rPr>
              <a:t>. </a:t>
            </a:r>
            <a:endParaRPr lang="ru-RU" sz="2800" b="1"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34" t="39777" r="70667" b="4001"/>
          <a:stretch/>
        </p:blipFill>
        <p:spPr bwMode="auto">
          <a:xfrm>
            <a:off x="3491880" y="601501"/>
            <a:ext cx="2062212" cy="3478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895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5471"/>
            <a:ext cx="8712968" cy="2304256"/>
          </a:xfrm>
        </p:spPr>
        <p:txBody>
          <a:bodyPr>
            <a:normAutofit fontScale="90000"/>
          </a:bodyPr>
          <a:lstStyle/>
          <a:p>
            <a:pPr algn="r"/>
            <a:r>
              <a:rPr lang="ru-RU" sz="2200" b="1" dirty="0">
                <a:solidFill>
                  <a:schemeClr val="accent2">
                    <a:lumMod val="50000"/>
                  </a:schemeClr>
                </a:solidFill>
                <a:latin typeface="Georgia" pitchFamily="18" charset="0"/>
              </a:rPr>
              <a:t>Истоки способностей и дарований детей</a:t>
            </a:r>
            <a:br>
              <a:rPr lang="ru-RU" sz="2200" b="1" dirty="0">
                <a:solidFill>
                  <a:schemeClr val="accent2">
                    <a:lumMod val="50000"/>
                  </a:schemeClr>
                </a:solidFill>
                <a:latin typeface="Georgia" pitchFamily="18" charset="0"/>
              </a:rPr>
            </a:br>
            <a:r>
              <a:rPr lang="ru-RU" sz="2200" b="1" dirty="0">
                <a:solidFill>
                  <a:schemeClr val="accent2">
                    <a:lumMod val="50000"/>
                  </a:schemeClr>
                </a:solidFill>
                <a:latin typeface="Georgia" pitchFamily="18" charset="0"/>
              </a:rPr>
              <a:t>– на кончиках их </a:t>
            </a:r>
            <a:r>
              <a:rPr lang="ru-RU" sz="2200" b="1" dirty="0" smtClean="0">
                <a:solidFill>
                  <a:schemeClr val="accent2">
                    <a:lumMod val="50000"/>
                  </a:schemeClr>
                </a:solidFill>
                <a:latin typeface="Georgia" pitchFamily="18" charset="0"/>
              </a:rPr>
              <a:t>пальцев. От </a:t>
            </a:r>
            <a:r>
              <a:rPr lang="ru-RU" sz="2200" b="1" dirty="0">
                <a:solidFill>
                  <a:schemeClr val="accent2">
                    <a:lumMod val="50000"/>
                  </a:schemeClr>
                </a:solidFill>
                <a:latin typeface="Georgia" pitchFamily="18" charset="0"/>
              </a:rPr>
              <a:t>пальцев, образно говоря,</a:t>
            </a:r>
            <a:br>
              <a:rPr lang="ru-RU" sz="2200" b="1" dirty="0">
                <a:solidFill>
                  <a:schemeClr val="accent2">
                    <a:lumMod val="50000"/>
                  </a:schemeClr>
                </a:solidFill>
                <a:latin typeface="Georgia" pitchFamily="18" charset="0"/>
              </a:rPr>
            </a:br>
            <a:r>
              <a:rPr lang="ru-RU" sz="2200" b="1" dirty="0">
                <a:solidFill>
                  <a:schemeClr val="accent2">
                    <a:lumMod val="50000"/>
                  </a:schemeClr>
                </a:solidFill>
                <a:latin typeface="Georgia" pitchFamily="18" charset="0"/>
              </a:rPr>
              <a:t>идут тончайшие ручейки, которые питают</a:t>
            </a:r>
            <a:br>
              <a:rPr lang="ru-RU" sz="2200" b="1" dirty="0">
                <a:solidFill>
                  <a:schemeClr val="accent2">
                    <a:lumMod val="50000"/>
                  </a:schemeClr>
                </a:solidFill>
                <a:latin typeface="Georgia" pitchFamily="18" charset="0"/>
              </a:rPr>
            </a:br>
            <a:r>
              <a:rPr lang="ru-RU" sz="2200" b="1" dirty="0">
                <a:solidFill>
                  <a:schemeClr val="accent2">
                    <a:lumMod val="50000"/>
                  </a:schemeClr>
                </a:solidFill>
                <a:latin typeface="Georgia" pitchFamily="18" charset="0"/>
              </a:rPr>
              <a:t>источник творческой мысли</a:t>
            </a:r>
            <a:r>
              <a:rPr lang="ru-RU" sz="2200" b="1" dirty="0" smtClean="0">
                <a:solidFill>
                  <a:schemeClr val="accent2">
                    <a:lumMod val="50000"/>
                  </a:schemeClr>
                </a:solidFill>
                <a:latin typeface="Georgia" pitchFamily="18" charset="0"/>
              </a:rPr>
              <a:t>.   </a:t>
            </a:r>
            <a:r>
              <a:rPr lang="ru-RU" sz="2200" b="1" dirty="0">
                <a:solidFill>
                  <a:schemeClr val="accent2">
                    <a:lumMod val="50000"/>
                  </a:schemeClr>
                </a:solidFill>
                <a:latin typeface="Georgia" pitchFamily="18" charset="0"/>
              </a:rPr>
              <a:t>Иными словами, </a:t>
            </a:r>
            <a:br>
              <a:rPr lang="ru-RU" sz="2200" b="1" dirty="0">
                <a:solidFill>
                  <a:schemeClr val="accent2">
                    <a:lumMod val="50000"/>
                  </a:schemeClr>
                </a:solidFill>
                <a:latin typeface="Georgia" pitchFamily="18" charset="0"/>
              </a:rPr>
            </a:br>
            <a:r>
              <a:rPr lang="ru-RU" sz="2200" b="1" dirty="0">
                <a:solidFill>
                  <a:schemeClr val="accent2">
                    <a:lumMod val="50000"/>
                  </a:schemeClr>
                </a:solidFill>
                <a:latin typeface="Georgia" pitchFamily="18" charset="0"/>
              </a:rPr>
              <a:t>чем больше мастерства в детской руке, тем умнее ребенок</a:t>
            </a:r>
            <a:r>
              <a:rPr lang="ru-RU" sz="2200" b="1" dirty="0" smtClean="0">
                <a:solidFill>
                  <a:schemeClr val="accent2">
                    <a:lumMod val="50000"/>
                  </a:schemeClr>
                </a:solidFill>
                <a:latin typeface="Georgia" pitchFamily="18" charset="0"/>
              </a:rPr>
              <a:t>      В.А</a:t>
            </a:r>
            <a:r>
              <a:rPr lang="ru-RU" sz="2200" b="1" dirty="0">
                <a:solidFill>
                  <a:schemeClr val="accent2">
                    <a:lumMod val="50000"/>
                  </a:schemeClr>
                </a:solidFill>
                <a:latin typeface="Georgia" pitchFamily="18" charset="0"/>
              </a:rPr>
              <a:t>. Сухомлинский</a:t>
            </a:r>
            <a:r>
              <a:rPr lang="ru-RU" b="1" dirty="0">
                <a:solidFill>
                  <a:schemeClr val="accent2">
                    <a:lumMod val="50000"/>
                  </a:schemeClr>
                </a:solidFill>
                <a:latin typeface="Georgia" pitchFamily="18" charset="0"/>
              </a:rPr>
              <a:t/>
            </a:r>
            <a:br>
              <a:rPr lang="ru-RU" b="1" dirty="0">
                <a:solidFill>
                  <a:schemeClr val="accent2">
                    <a:lumMod val="50000"/>
                  </a:schemeClr>
                </a:solidFill>
                <a:latin typeface="Georgia" pitchFamily="18" charset="0"/>
              </a:rPr>
            </a:br>
            <a:endParaRPr lang="ru-RU" b="1" dirty="0">
              <a:solidFill>
                <a:schemeClr val="accent2">
                  <a:lumMod val="50000"/>
                </a:schemeClr>
              </a:solidFill>
              <a:latin typeface="Georgia" pitchFamily="18" charset="0"/>
            </a:endParaRPr>
          </a:p>
        </p:txBody>
      </p:sp>
      <p:sp>
        <p:nvSpPr>
          <p:cNvPr id="3" name="Объект 2"/>
          <p:cNvSpPr>
            <a:spLocks noGrp="1"/>
          </p:cNvSpPr>
          <p:nvPr>
            <p:ph sz="quarter" idx="1"/>
          </p:nvPr>
        </p:nvSpPr>
        <p:spPr>
          <a:xfrm>
            <a:off x="395536" y="1916832"/>
            <a:ext cx="8496944" cy="4941168"/>
          </a:xfrm>
        </p:spPr>
        <p:txBody>
          <a:bodyPr>
            <a:normAutofit fontScale="85000" lnSpcReduction="20000"/>
          </a:bodyPr>
          <a:lstStyle/>
          <a:p>
            <a:pPr marL="0" indent="0">
              <a:buNone/>
            </a:pPr>
            <a:r>
              <a:rPr lang="ru-RU" b="1" dirty="0">
                <a:latin typeface="Times New Roman" pitchFamily="18" charset="0"/>
                <a:cs typeface="Times New Roman" pitchFamily="18" charset="0"/>
              </a:rPr>
              <a:t>Лепка - этот вид творчества, который:</a:t>
            </a:r>
          </a:p>
          <a:p>
            <a:pPr marL="0" indent="0">
              <a:buNone/>
            </a:pPr>
            <a:r>
              <a:rPr lang="ru-RU" b="1" dirty="0">
                <a:latin typeface="Times New Roman" pitchFamily="18" charset="0"/>
                <a:cs typeface="Times New Roman" pitchFamily="18" charset="0"/>
              </a:rPr>
              <a:t>• прекрасно координирует движение рук;</a:t>
            </a:r>
          </a:p>
          <a:p>
            <a:pPr marL="0" indent="0">
              <a:buNone/>
            </a:pPr>
            <a:r>
              <a:rPr lang="ru-RU" b="1" dirty="0">
                <a:latin typeface="Times New Roman" pitchFamily="18" charset="0"/>
                <a:cs typeface="Times New Roman" pitchFamily="18" charset="0"/>
              </a:rPr>
              <a:t>• способствует развитию речевых навыков ребенка за счет развития </a:t>
            </a:r>
            <a:r>
              <a:rPr lang="ru-RU" b="1" dirty="0" smtClean="0">
                <a:latin typeface="Times New Roman" pitchFamily="18" charset="0"/>
                <a:cs typeface="Times New Roman" pitchFamily="18" charset="0"/>
              </a:rPr>
              <a:t>      тонкой </a:t>
            </a:r>
            <a:r>
              <a:rPr lang="ru-RU" b="1" dirty="0">
                <a:latin typeface="Times New Roman" pitchFamily="18" charset="0"/>
                <a:cs typeface="Times New Roman" pitchFamily="18" charset="0"/>
              </a:rPr>
              <a:t>моторики пальцев;</a:t>
            </a:r>
          </a:p>
          <a:p>
            <a:pPr marL="0" indent="0">
              <a:buNone/>
            </a:pPr>
            <a:r>
              <a:rPr lang="ru-RU" b="1" dirty="0">
                <a:latin typeface="Times New Roman" pitchFamily="18" charset="0"/>
                <a:cs typeface="Times New Roman" pitchFamily="18" charset="0"/>
              </a:rPr>
              <a:t>• формирует образное мышление и воображение;</a:t>
            </a:r>
          </a:p>
          <a:p>
            <a:pPr marL="0" indent="0">
              <a:buNone/>
            </a:pPr>
            <a:r>
              <a:rPr lang="ru-RU" b="1" dirty="0">
                <a:latin typeface="Times New Roman" pitchFamily="18" charset="0"/>
                <a:cs typeface="Times New Roman" pitchFamily="18" charset="0"/>
              </a:rPr>
              <a:t>• учит взаимодействовать с объемом и пластикой материала, гармонично </a:t>
            </a:r>
            <a:r>
              <a:rPr lang="ru-RU" b="1" dirty="0" smtClean="0">
                <a:latin typeface="Times New Roman" pitchFamily="18" charset="0"/>
                <a:cs typeface="Times New Roman" pitchFamily="18" charset="0"/>
              </a:rPr>
              <a:t> использовать </a:t>
            </a:r>
            <a:r>
              <a:rPr lang="ru-RU" b="1" dirty="0">
                <a:latin typeface="Times New Roman" pitchFamily="18" charset="0"/>
                <a:cs typeface="Times New Roman" pitchFamily="18" charset="0"/>
              </a:rPr>
              <a:t>в одном изделии выразительные возможности формы, линии и цвета.</a:t>
            </a:r>
          </a:p>
          <a:p>
            <a:pPr marL="0" indent="0">
              <a:buNone/>
            </a:pPr>
            <a:r>
              <a:rPr lang="ru-RU" b="1" dirty="0">
                <a:latin typeface="Times New Roman" pitchFamily="18" charset="0"/>
                <a:cs typeface="Times New Roman" pitchFamily="18" charset="0"/>
              </a:rPr>
              <a:t>Глина — удивительный природный материал, теплый, нежный и податливый, который может превратиться во что угодно, от примитивной, на первый взгляд, детской игрушки до удивительной вазы или изящного подсвечника. Это как раз тот материал, с которым дети могут легко справиться. Она лучше пластилина, потому что гораздо мягче, из нее получается реальная вещь, которую можно взять в руки и которой можно поиграть. Работа с глиной благотворно действует на нервную систему, расслабляет, снимает нервное напряжение</a:t>
            </a:r>
            <a:r>
              <a:rPr lang="ru-RU" dirty="0"/>
              <a:t>. </a:t>
            </a:r>
          </a:p>
        </p:txBody>
      </p:sp>
    </p:spTree>
    <p:extLst>
      <p:ext uri="{BB962C8B-B14F-4D97-AF65-F5344CB8AC3E}">
        <p14:creationId xmlns:p14="http://schemas.microsoft.com/office/powerpoint/2010/main" val="1196456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sp>
        <p:nvSpPr>
          <p:cNvPr id="4" name="Прямоугольник 3"/>
          <p:cNvSpPr/>
          <p:nvPr/>
        </p:nvSpPr>
        <p:spPr>
          <a:xfrm>
            <a:off x="611560" y="548680"/>
            <a:ext cx="7848872" cy="5509200"/>
          </a:xfrm>
          <a:prstGeom prst="rect">
            <a:avLst/>
          </a:prstGeom>
        </p:spPr>
        <p:txBody>
          <a:bodyPr wrap="square">
            <a:spAutoFit/>
          </a:bodyPr>
          <a:lstStyle/>
          <a:p>
            <a:pPr algn="ctr"/>
            <a:r>
              <a:rPr lang="ru-RU" sz="3200" b="1" dirty="0">
                <a:latin typeface="Times New Roman" pitchFamily="18" charset="0"/>
                <a:cs typeface="Times New Roman" pitchFamily="18" charset="0"/>
              </a:rPr>
              <a:t>Чтобы научить ребенка лепить, воспитатель </a:t>
            </a:r>
            <a:r>
              <a:rPr lang="ru-RU" sz="3200" b="1" dirty="0" smtClean="0">
                <a:latin typeface="Times New Roman" pitchFamily="18" charset="0"/>
                <a:cs typeface="Times New Roman" pitchFamily="18" charset="0"/>
              </a:rPr>
              <a:t>должен </a:t>
            </a:r>
            <a:r>
              <a:rPr lang="ru-RU" sz="3200" b="1" dirty="0">
                <a:latin typeface="Times New Roman" pitchFamily="18" charset="0"/>
                <a:cs typeface="Times New Roman" pitchFamily="18" charset="0"/>
              </a:rPr>
              <a:t>сами тренироваться в лепке, осваивать все технические приемы работы с </a:t>
            </a:r>
            <a:r>
              <a:rPr lang="ru-RU" sz="3200" b="1" dirty="0" smtClean="0">
                <a:latin typeface="Times New Roman" pitchFamily="18" charset="0"/>
                <a:cs typeface="Times New Roman" pitchFamily="18" charset="0"/>
              </a:rPr>
              <a:t>глиной</a:t>
            </a:r>
            <a:r>
              <a:rPr lang="ru-RU" sz="3200" b="1" dirty="0">
                <a:latin typeface="Times New Roman" pitchFamily="18" charset="0"/>
                <a:cs typeface="Times New Roman" pitchFamily="18" charset="0"/>
              </a:rPr>
              <a:t>. Самостоятельная неоднократная лепка воспитателем предмета позволяет ему продумать всю методику обучения, избежать серьезных затруднений в работе, заранее предусмотреть, какая помощь может понадобиться детям, и быть в состоянии помочь каждому.</a:t>
            </a:r>
          </a:p>
        </p:txBody>
      </p:sp>
    </p:spTree>
    <p:extLst>
      <p:ext uri="{BB962C8B-B14F-4D97-AF65-F5344CB8AC3E}">
        <p14:creationId xmlns:p14="http://schemas.microsoft.com/office/powerpoint/2010/main" val="154120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59432"/>
            <a:ext cx="8280920" cy="1008112"/>
          </a:xfrm>
        </p:spPr>
        <p:txBody>
          <a:bodyPr>
            <a:normAutofit/>
          </a:bodyPr>
          <a:lstStyle/>
          <a:p>
            <a:pPr lvl="0" algn="ctr"/>
            <a:r>
              <a:rPr lang="ru-RU" dirty="0" smtClean="0"/>
              <a:t> </a:t>
            </a:r>
            <a:r>
              <a:rPr lang="ru-RU" sz="2800" b="1" dirty="0" smtClean="0">
                <a:solidFill>
                  <a:schemeClr val="tx1"/>
                </a:solidFill>
                <a:latin typeface="Times New Roman" pitchFamily="18" charset="0"/>
                <a:cs typeface="Times New Roman" pitchFamily="18" charset="0"/>
              </a:rPr>
              <a:t>Материалы для проведения лепки из глины</a:t>
            </a:r>
            <a:endParaRPr lang="ru-RU" sz="2800" b="1" dirty="0">
              <a:solidFill>
                <a:schemeClr val="tx1"/>
              </a:solidFill>
              <a:latin typeface="Times New Roman" pitchFamily="18" charset="0"/>
              <a:cs typeface="Times New Roman" pitchFamily="18" charset="0"/>
            </a:endParaRPr>
          </a:p>
        </p:txBody>
      </p:sp>
      <p:sp>
        <p:nvSpPr>
          <p:cNvPr id="3" name="Объект 2"/>
          <p:cNvSpPr>
            <a:spLocks noGrp="1"/>
          </p:cNvSpPr>
          <p:nvPr>
            <p:ph sz="quarter" idx="1"/>
          </p:nvPr>
        </p:nvSpPr>
        <p:spPr>
          <a:xfrm>
            <a:off x="179512" y="620688"/>
            <a:ext cx="8856984" cy="5860032"/>
          </a:xfrm>
        </p:spPr>
        <p:txBody>
          <a:bodyPr>
            <a:noAutofit/>
          </a:bodyPr>
          <a:lstStyle/>
          <a:p>
            <a:pPr marL="0" indent="0">
              <a:buNone/>
            </a:pPr>
            <a:r>
              <a:rPr lang="ru-RU" sz="2000" b="1" dirty="0">
                <a:latin typeface="Times New Roman" pitchFamily="18" charset="0"/>
                <a:cs typeface="Times New Roman" pitchFamily="18" charset="0"/>
              </a:rPr>
              <a:t>Для работы с глиной </a:t>
            </a:r>
            <a:r>
              <a:rPr lang="ru-RU" sz="2000" b="1" dirty="0" smtClean="0">
                <a:latin typeface="Times New Roman" pitchFamily="18" charset="0"/>
                <a:cs typeface="Times New Roman" pitchFamily="18" charset="0"/>
              </a:rPr>
              <a:t>нужны дощечки </a:t>
            </a:r>
            <a:r>
              <a:rPr lang="ru-RU" sz="2000" b="1" dirty="0">
                <a:latin typeface="Times New Roman" pitchFamily="18" charset="0"/>
                <a:cs typeface="Times New Roman" pitchFamily="18" charset="0"/>
              </a:rPr>
              <a:t>из фанеры </a:t>
            </a:r>
            <a:r>
              <a:rPr lang="ru-RU" sz="2000" b="1"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размером 20X20 или 25X25 см. </a:t>
            </a:r>
            <a:r>
              <a:rPr lang="ru-RU" sz="2000" b="1" dirty="0" smtClean="0">
                <a:latin typeface="Times New Roman" pitchFamily="18" charset="0"/>
                <a:cs typeface="Times New Roman" pitchFamily="18" charset="0"/>
              </a:rPr>
              <a:t>В </a:t>
            </a:r>
            <a:r>
              <a:rPr lang="ru-RU" sz="2000" b="1" dirty="0">
                <a:latin typeface="Times New Roman" pitchFamily="18" charset="0"/>
                <a:cs typeface="Times New Roman" pitchFamily="18" charset="0"/>
              </a:rPr>
              <a:t>старшем дошкольном возрасте для детей нужен для лепки стек. </a:t>
            </a:r>
            <a:r>
              <a:rPr lang="ru-RU" sz="2000" b="1" dirty="0" smtClean="0">
                <a:latin typeface="Times New Roman" pitchFamily="18" charset="0"/>
                <a:cs typeface="Times New Roman" pitchFamily="18" charset="0"/>
              </a:rPr>
              <a:t>Стек можно </a:t>
            </a:r>
            <a:r>
              <a:rPr lang="ru-RU" sz="2000" b="1" dirty="0">
                <a:latin typeface="Times New Roman" pitchFamily="18" charset="0"/>
                <a:cs typeface="Times New Roman" pitchFamily="18" charset="0"/>
              </a:rPr>
              <a:t>сделать </a:t>
            </a:r>
            <a:r>
              <a:rPr lang="ru-RU" sz="2000" b="1" dirty="0" smtClean="0">
                <a:latin typeface="Times New Roman" pitchFamily="18" charset="0"/>
                <a:cs typeface="Times New Roman" pitchFamily="18" charset="0"/>
              </a:rPr>
              <a:t>из </a:t>
            </a:r>
            <a:r>
              <a:rPr lang="ru-RU" sz="2000" b="1" dirty="0">
                <a:latin typeface="Times New Roman" pitchFamily="18" charset="0"/>
                <a:cs typeface="Times New Roman" pitchFamily="18" charset="0"/>
              </a:rPr>
              <a:t>ручки от старой кисточки, заострив ее конец и сделав с другой стороны плоское закругление. </a:t>
            </a:r>
            <a:r>
              <a:rPr lang="ru-RU" sz="2000" b="1" dirty="0" smtClean="0">
                <a:latin typeface="Times New Roman" pitchFamily="18" charset="0"/>
                <a:cs typeface="Times New Roman" pitchFamily="18" charset="0"/>
              </a:rPr>
              <a:t>Стек </a:t>
            </a:r>
            <a:r>
              <a:rPr lang="ru-RU" sz="2000" b="1" dirty="0">
                <a:latin typeface="Times New Roman" pitchFamily="18" charset="0"/>
                <a:cs typeface="Times New Roman" pitchFamily="18" charset="0"/>
              </a:rPr>
              <a:t>имеет длину 10—12 см. Тонкая острая сторона его служит для прорисовки деталей, для насечек, украшающих посуду, одежду. Широкая плоская сторона его служит для </a:t>
            </a:r>
            <a:r>
              <a:rPr lang="ru-RU" sz="2000" b="1" dirty="0" err="1">
                <a:latin typeface="Times New Roman" pitchFamily="18" charset="0"/>
                <a:cs typeface="Times New Roman" pitchFamily="18" charset="0"/>
              </a:rPr>
              <a:t>примазывания</a:t>
            </a:r>
            <a:r>
              <a:rPr lang="ru-RU" sz="2000" b="1" dirty="0">
                <a:latin typeface="Times New Roman" pitchFamily="18" charset="0"/>
                <a:cs typeface="Times New Roman" pitchFamily="18" charset="0"/>
              </a:rPr>
              <a:t> мелких частей, для выемки глины, при создании большого углубления, особенно при лепке посуды. </a:t>
            </a:r>
            <a:endParaRPr lang="ru-RU" sz="2000" dirty="0">
              <a:latin typeface="Times New Roman" pitchFamily="18" charset="0"/>
              <a:cs typeface="Times New Roman" pitchFamily="18" charset="0"/>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800" t="18093" r="5324" b="18030"/>
          <a:stretch/>
        </p:blipFill>
        <p:spPr bwMode="auto">
          <a:xfrm>
            <a:off x="2871458" y="4149079"/>
            <a:ext cx="3364777" cy="244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9962" t="6521" r="11688"/>
          <a:stretch/>
        </p:blipFill>
        <p:spPr bwMode="auto">
          <a:xfrm>
            <a:off x="6300192" y="3167360"/>
            <a:ext cx="2713901" cy="275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545" t="4277" r="16666" b="12651"/>
          <a:stretch/>
        </p:blipFill>
        <p:spPr bwMode="auto">
          <a:xfrm>
            <a:off x="179512" y="3140968"/>
            <a:ext cx="2687382" cy="2624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7658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sp>
        <p:nvSpPr>
          <p:cNvPr id="3" name="Объект 2"/>
          <p:cNvSpPr>
            <a:spLocks noGrp="1"/>
          </p:cNvSpPr>
          <p:nvPr>
            <p:ph sz="quarter" idx="1"/>
          </p:nvPr>
        </p:nvSpPr>
        <p:spPr>
          <a:xfrm>
            <a:off x="25508" y="0"/>
            <a:ext cx="9118492" cy="4873752"/>
          </a:xfrm>
        </p:spPr>
        <p:txBody>
          <a:bodyPr>
            <a:noAutofit/>
          </a:bodyPr>
          <a:lstStyle/>
          <a:p>
            <a:pPr marL="0" indent="0">
              <a:buNone/>
            </a:pPr>
            <a:r>
              <a:rPr lang="ru-RU" sz="2000" b="1" dirty="0">
                <a:latin typeface="Times New Roman" pitchFamily="18" charset="0"/>
                <a:cs typeface="Times New Roman" pitchFamily="18" charset="0"/>
              </a:rPr>
              <a:t>В старших группах на каждый стол ставится блюдечко, в него кладутся 2— 3 мягкие байковые тряпочки, хорошо пропитанные водой (не отжатые). Чтобы части предмета крепче держались и не отпадали по высыхании, нужно каждую часть слегка приложить концом к мокрой тряпочке, а затем прижать к изделию и примазать концом стека. </a:t>
            </a:r>
          </a:p>
          <a:p>
            <a:pPr marL="0" indent="0">
              <a:buNone/>
            </a:pPr>
            <a:r>
              <a:rPr lang="ru-RU" sz="2000" b="1" dirty="0" smtClean="0">
                <a:latin typeface="Times New Roman" pitchFamily="18" charset="0"/>
                <a:cs typeface="Times New Roman" pitchFamily="18" charset="0"/>
              </a:rPr>
              <a:t> Так же при отделке работы: заглаживании поверхности, присоединении мелких деталей, замазывании трещины </a:t>
            </a:r>
            <a:r>
              <a:rPr lang="ru-RU" sz="2000" b="1" dirty="0">
                <a:latin typeface="Times New Roman" pitchFamily="18" charset="0"/>
                <a:cs typeface="Times New Roman" pitchFamily="18" charset="0"/>
              </a:rPr>
              <a:t>при сгибе, ребенок смачивает об тряпочку палец  или один из концов стека и производит </a:t>
            </a:r>
            <a:r>
              <a:rPr lang="ru-RU" sz="2000" b="1" dirty="0" smtClean="0">
                <a:latin typeface="Times New Roman" pitchFamily="18" charset="0"/>
                <a:cs typeface="Times New Roman" pitchFamily="18" charset="0"/>
              </a:rPr>
              <a:t>необходимое действие. Хорошо</a:t>
            </a:r>
            <a:r>
              <a:rPr lang="ru-RU" sz="2000" b="1" dirty="0">
                <a:latin typeface="Times New Roman" pitchFamily="18" charset="0"/>
                <a:cs typeface="Times New Roman" pitchFamily="18" charset="0"/>
              </a:rPr>
              <a:t>, </a:t>
            </a:r>
            <a:r>
              <a:rPr lang="ru-RU" sz="2000" b="1" dirty="0" smtClean="0">
                <a:latin typeface="Times New Roman" pitchFamily="18" charset="0"/>
                <a:cs typeface="Times New Roman" pitchFamily="18" charset="0"/>
              </a:rPr>
              <a:t>иметь </a:t>
            </a:r>
            <a:r>
              <a:rPr lang="ru-RU" sz="2000" b="1" dirty="0">
                <a:latin typeface="Times New Roman" pitchFamily="18" charset="0"/>
                <a:cs typeface="Times New Roman" pitchFamily="18" charset="0"/>
              </a:rPr>
              <a:t>на подносе </a:t>
            </a:r>
            <a:r>
              <a:rPr lang="ru-RU" sz="2000" b="1" dirty="0" smtClean="0">
                <a:latin typeface="Times New Roman" pitchFamily="18" charset="0"/>
                <a:cs typeface="Times New Roman" pitchFamily="18" charset="0"/>
              </a:rPr>
              <a:t>2—3 </a:t>
            </a:r>
            <a:r>
              <a:rPr lang="ru-RU" sz="2000" b="1" dirty="0">
                <a:latin typeface="Times New Roman" pitchFamily="18" charset="0"/>
                <a:cs typeface="Times New Roman" pitchFamily="18" charset="0"/>
              </a:rPr>
              <a:t>большие тряпки, влажные, но не мокрые. </a:t>
            </a:r>
            <a:r>
              <a:rPr lang="ru-RU" sz="2000" b="1" dirty="0" smtClean="0">
                <a:latin typeface="Times New Roman" pitchFamily="18" charset="0"/>
                <a:cs typeface="Times New Roman" pitchFamily="18" charset="0"/>
              </a:rPr>
              <a:t>Педагог рекомендует каждому </a:t>
            </a:r>
            <a:r>
              <a:rPr lang="ru-RU" sz="2000" b="1" dirty="0">
                <a:latin typeface="Times New Roman" pitchFamily="18" charset="0"/>
                <a:cs typeface="Times New Roman" pitchFamily="18" charset="0"/>
              </a:rPr>
              <a:t>ребенку сразу после окончания работы тщательно обтереть руки влажной тряпкой, а когда окончат работу все дети, воспитатель идет с ними в умывальную, где все вместе моют руки под краном, уже без опасения перепачкать как одежду, так и полотенца. </a:t>
            </a:r>
            <a:endParaRPr lang="ru-RU" sz="2000" b="1" dirty="0" smtClean="0">
              <a:latin typeface="Times New Roman" pitchFamily="18" charset="0"/>
              <a:cs typeface="Times New Roman" pitchFamily="18" charset="0"/>
            </a:endParaRPr>
          </a:p>
          <a:p>
            <a:pPr marL="0" indent="0">
              <a:buNone/>
            </a:pPr>
            <a:r>
              <a:rPr lang="ru-RU" sz="2000" b="1" dirty="0" smtClean="0">
                <a:latin typeface="Times New Roman" pitchFamily="18" charset="0"/>
                <a:cs typeface="Times New Roman" pitchFamily="18" charset="0"/>
              </a:rPr>
              <a:t>Глина может быть приобретена в магазине, она полностью готова для работы.  Если изделие из глины не окрашено, его  можно измельчить, залить водой и использовать для других поделок. Хранить неиспользованную глину можно в целлофановых  пакетах, изредка смачивая водой.</a:t>
            </a:r>
            <a:endParaRPr lang="ru-RU" sz="2000" b="1" dirty="0">
              <a:latin typeface="Times New Roman" pitchFamily="18" charset="0"/>
              <a:cs typeface="Times New Roman" pitchFamily="18" charset="0"/>
            </a:endParaRPr>
          </a:p>
          <a:p>
            <a:pPr marL="0" indent="0">
              <a:buNone/>
            </a:pPr>
            <a:r>
              <a:rPr lang="ru-RU" sz="2000" b="1" dirty="0">
                <a:latin typeface="Times New Roman" pitchFamily="18" charset="0"/>
                <a:cs typeface="Times New Roman" pitchFamily="18" charset="0"/>
              </a:rPr>
              <a:t>Воспитателю необходимо иметь подставочку для </a:t>
            </a:r>
            <a:r>
              <a:rPr lang="ru-RU" sz="2000" b="1" dirty="0" smtClean="0">
                <a:latin typeface="Times New Roman" pitchFamily="18" charset="0"/>
                <a:cs typeface="Times New Roman" pitchFamily="18" charset="0"/>
              </a:rPr>
              <a:t>демонстрации </a:t>
            </a:r>
            <a:r>
              <a:rPr lang="ru-RU" sz="2000" b="1" dirty="0">
                <a:latin typeface="Times New Roman" pitchFamily="18" charset="0"/>
                <a:cs typeface="Times New Roman" pitchFamily="18" charset="0"/>
              </a:rPr>
              <a:t>детям натуры, модели, с тем чтобы все дети одинаково хорошо видели ее во время </a:t>
            </a:r>
            <a:r>
              <a:rPr lang="ru-RU" sz="2000" b="1" dirty="0" smtClean="0">
                <a:latin typeface="Times New Roman" pitchFamily="18" charset="0"/>
                <a:cs typeface="Times New Roman" pitchFamily="18" charset="0"/>
              </a:rPr>
              <a:t>работы.</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378108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164" y="548680"/>
            <a:ext cx="3744416" cy="792088"/>
          </a:xfrm>
        </p:spPr>
        <p:txBody>
          <a:bodyPr>
            <a:noAutofit/>
          </a:bodyPr>
          <a:lstStyle/>
          <a:p>
            <a:pPr algn="ctr"/>
            <a:r>
              <a:rPr lang="ru-RU" sz="3200" b="1" dirty="0" smtClean="0">
                <a:solidFill>
                  <a:schemeClr val="tx1"/>
                </a:solidFill>
                <a:latin typeface="Times New Roman" pitchFamily="18" charset="0"/>
                <a:cs typeface="Times New Roman" pitchFamily="18" charset="0"/>
              </a:rPr>
              <a:t>Приемы работы с глиной</a:t>
            </a:r>
            <a:endParaRPr lang="ru-RU" sz="3200" b="1" dirty="0">
              <a:solidFill>
                <a:schemeClr val="tx1"/>
              </a:solidFill>
              <a:latin typeface="Times New Roman" pitchFamily="18" charset="0"/>
              <a:cs typeface="Times New Roman" pitchFamily="18" charset="0"/>
            </a:endParaRPr>
          </a:p>
        </p:txBody>
      </p:sp>
      <p:sp>
        <p:nvSpPr>
          <p:cNvPr id="3" name="Объект 2"/>
          <p:cNvSpPr>
            <a:spLocks noGrp="1"/>
          </p:cNvSpPr>
          <p:nvPr>
            <p:ph sz="quarter" idx="1"/>
          </p:nvPr>
        </p:nvSpPr>
        <p:spPr>
          <a:xfrm>
            <a:off x="4400203" y="3870298"/>
            <a:ext cx="4743797" cy="2756920"/>
          </a:xfrm>
        </p:spPr>
        <p:txBody>
          <a:bodyPr>
            <a:normAutofit fontScale="85000" lnSpcReduction="20000"/>
          </a:bodyPr>
          <a:lstStyle/>
          <a:p>
            <a:r>
              <a:rPr lang="ru-RU" b="1" dirty="0" smtClean="0">
                <a:latin typeface="Times New Roman" pitchFamily="18" charset="0"/>
                <a:cs typeface="Times New Roman" pitchFamily="18" charset="0"/>
              </a:rPr>
              <a:t>Раскатывание (палочка)</a:t>
            </a:r>
          </a:p>
          <a:p>
            <a:r>
              <a:rPr lang="ru-RU" b="1" dirty="0" smtClean="0">
                <a:latin typeface="Times New Roman" pitchFamily="18" charset="0"/>
                <a:cs typeface="Times New Roman" pitchFamily="18" charset="0"/>
              </a:rPr>
              <a:t>Скатывание (шар)</a:t>
            </a:r>
          </a:p>
          <a:p>
            <a:r>
              <a:rPr lang="ru-RU" b="1" dirty="0" smtClean="0">
                <a:latin typeface="Times New Roman" pitchFamily="18" charset="0"/>
                <a:cs typeface="Times New Roman" pitchFamily="18" charset="0"/>
              </a:rPr>
              <a:t>Сплющивание (диск)</a:t>
            </a:r>
          </a:p>
          <a:p>
            <a:r>
              <a:rPr lang="ru-RU" b="1" dirty="0" err="1" smtClean="0">
                <a:latin typeface="Times New Roman" pitchFamily="18" charset="0"/>
                <a:cs typeface="Times New Roman" pitchFamily="18" charset="0"/>
              </a:rPr>
              <a:t>Защипывание</a:t>
            </a:r>
            <a:r>
              <a:rPr lang="ru-RU" b="1" dirty="0" smtClean="0">
                <a:latin typeface="Times New Roman" pitchFamily="18" charset="0"/>
                <a:cs typeface="Times New Roman" pitchFamily="18" charset="0"/>
              </a:rPr>
              <a:t> (края)</a:t>
            </a:r>
          </a:p>
          <a:p>
            <a:r>
              <a:rPr lang="ru-RU" b="1" dirty="0" err="1" smtClean="0">
                <a:latin typeface="Times New Roman" pitchFamily="18" charset="0"/>
                <a:cs typeface="Times New Roman" pitchFamily="18" charset="0"/>
              </a:rPr>
              <a:t>Прищипывание</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у</a:t>
            </a:r>
            <a:r>
              <a:rPr lang="ru-RU" b="1" dirty="0" smtClean="0">
                <a:latin typeface="Times New Roman" pitchFamily="18" charset="0"/>
                <a:cs typeface="Times New Roman" pitchFamily="18" charset="0"/>
              </a:rPr>
              <a:t>шки, клюв)</a:t>
            </a:r>
          </a:p>
          <a:p>
            <a:r>
              <a:rPr lang="ru-RU" b="1" dirty="0" smtClean="0">
                <a:latin typeface="Times New Roman" pitchFamily="18" charset="0"/>
                <a:cs typeface="Times New Roman" pitchFamily="18" charset="0"/>
              </a:rPr>
              <a:t>Вытягивание (края у посуды )</a:t>
            </a:r>
          </a:p>
          <a:p>
            <a:r>
              <a:rPr lang="ru-RU" b="1" dirty="0" smtClean="0">
                <a:latin typeface="Times New Roman" pitchFamily="18" charset="0"/>
                <a:cs typeface="Times New Roman" pitchFamily="18" charset="0"/>
              </a:rPr>
              <a:t>Вдавливание </a:t>
            </a:r>
          </a:p>
          <a:p>
            <a:r>
              <a:rPr lang="ru-RU" b="1" dirty="0" smtClean="0">
                <a:latin typeface="Times New Roman" pitchFamily="18" charset="0"/>
                <a:cs typeface="Times New Roman" pitchFamily="18" charset="0"/>
              </a:rPr>
              <a:t>Отгибание краев</a:t>
            </a:r>
            <a:endParaRPr lang="ru-RU"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2852936"/>
            <a:ext cx="4139952" cy="3797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69668" y="139278"/>
            <a:ext cx="4838700" cy="3495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6800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229" y="1556792"/>
            <a:ext cx="4285654" cy="4104456"/>
          </a:xfrm>
        </p:spPr>
        <p:txBody>
          <a:bodyPr>
            <a:noAutofit/>
          </a:bodyPr>
          <a:lstStyle/>
          <a:p>
            <a:r>
              <a:rPr lang="ru-RU"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Конструктивный способ</a:t>
            </a:r>
            <a:br>
              <a:rPr lang="ru-RU"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ru-RU" sz="2400" b="1" dirty="0">
                <a:solidFill>
                  <a:schemeClr val="tx1"/>
                </a:solidFill>
                <a:latin typeface="Times New Roman" pitchFamily="18" charset="0"/>
                <a:cs typeface="Times New Roman" pitchFamily="18" charset="0"/>
              </a:rPr>
              <a:t/>
            </a:r>
            <a:br>
              <a:rPr lang="ru-RU" sz="2400" b="1" dirty="0">
                <a:solidFill>
                  <a:schemeClr val="tx1"/>
                </a:solidFill>
                <a:latin typeface="Times New Roman" pitchFamily="18" charset="0"/>
                <a:cs typeface="Times New Roman" pitchFamily="18" charset="0"/>
              </a:rPr>
            </a:br>
            <a:r>
              <a:rPr lang="ru-RU" sz="2400" b="1" dirty="0" smtClean="0">
                <a:solidFill>
                  <a:schemeClr val="tx1"/>
                </a:solidFill>
                <a:latin typeface="Times New Roman" pitchFamily="18" charset="0"/>
                <a:cs typeface="Times New Roman" pitchFamily="18" charset="0"/>
              </a:rPr>
              <a:t> </a:t>
            </a:r>
            <a:r>
              <a:rPr lang="ru-RU" sz="2000" b="1" dirty="0" smtClean="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предмет создается из отдельных частей; Обычно работу начинают с основной, наиболее крупной части. Например, при лепке какого-либо животного сначала лепят туловище, затем голову, сравнивают части по величине и соединяют, далее приступают к лепке конечностей. Мелкие детали лепят в последнюю </a:t>
            </a:r>
            <a:r>
              <a:rPr lang="ru-RU" sz="2000" b="1" dirty="0" smtClean="0">
                <a:solidFill>
                  <a:schemeClr val="tx1"/>
                </a:solidFill>
                <a:latin typeface="Times New Roman" pitchFamily="18" charset="0"/>
                <a:cs typeface="Times New Roman" pitchFamily="18" charset="0"/>
              </a:rPr>
              <a:t>очередь.</a:t>
            </a:r>
            <a:endParaRPr lang="ru-RU" sz="2000" b="1" dirty="0">
              <a:solidFill>
                <a:schemeClr val="tx1"/>
              </a:solidFill>
              <a:latin typeface="Times New Roman" pitchFamily="18" charset="0"/>
              <a:cs typeface="Times New Roman" pitchFamily="18" charset="0"/>
            </a:endParaRPr>
          </a:p>
        </p:txBody>
      </p:sp>
      <p:sp>
        <p:nvSpPr>
          <p:cNvPr id="4" name="Объект 3"/>
          <p:cNvSpPr>
            <a:spLocks noGrp="1"/>
          </p:cNvSpPr>
          <p:nvPr>
            <p:ph sz="quarter" idx="1"/>
          </p:nvPr>
        </p:nvSpPr>
        <p:spPr>
          <a:xfrm>
            <a:off x="4355976" y="1600200"/>
            <a:ext cx="3568824" cy="4873752"/>
          </a:xfrm>
        </p:spPr>
        <p:txBody>
          <a:bodyPr/>
          <a:lstStyle/>
          <a:p>
            <a:endParaRPr lang="ru-RU"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863" y="188640"/>
            <a:ext cx="4550833"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332656"/>
            <a:ext cx="3816424" cy="584775"/>
          </a:xfrm>
          <a:prstGeom prst="rect">
            <a:avLst/>
          </a:prstGeom>
          <a:noFill/>
        </p:spPr>
        <p:txBody>
          <a:bodyPr wrap="square" rtlCol="0">
            <a:spAutoFit/>
          </a:bodyPr>
          <a:lstStyle/>
          <a:p>
            <a:r>
              <a:rPr lang="ru-RU" sz="3200" b="1" dirty="0" smtClean="0">
                <a:latin typeface="Times New Roman" pitchFamily="18" charset="0"/>
                <a:cs typeface="Times New Roman" pitchFamily="18" charset="0"/>
              </a:rPr>
              <a:t>Способы лепки</a:t>
            </a:r>
            <a:endParaRPr lang="ru-RU"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63058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408" y="3140968"/>
            <a:ext cx="4104456" cy="3241985"/>
          </a:xfrm>
        </p:spPr>
        <p:txBody>
          <a:bodyPr>
            <a:normAutofit fontScale="90000"/>
          </a:bodyPr>
          <a:lstStyle/>
          <a:p>
            <a:pPr lvl="0"/>
            <a:r>
              <a:rPr lang="ru-RU"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Пластический способ </a:t>
            </a:r>
            <a:r>
              <a:rPr lang="ru-RU"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r>
            <a:br>
              <a:rPr lang="ru-RU"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100" b="1" dirty="0" smtClean="0">
                <a:solidFill>
                  <a:schemeClr val="tx1"/>
                </a:solidFill>
                <a:latin typeface="Times New Roman" pitchFamily="18" charset="0"/>
                <a:cs typeface="Times New Roman" pitchFamily="18" charset="0"/>
              </a:rPr>
              <a:t>лепка </a:t>
            </a:r>
            <a:r>
              <a:rPr lang="ru-RU" sz="2100" b="1" dirty="0">
                <a:solidFill>
                  <a:schemeClr val="tx1"/>
                </a:solidFill>
                <a:latin typeface="Times New Roman" pitchFamily="18" charset="0"/>
                <a:cs typeface="Times New Roman" pitchFamily="18" charset="0"/>
              </a:rPr>
              <a:t>из целого куска, когда все части вытягиваются из одного куска глины; прием более сложный. </a:t>
            </a:r>
            <a:r>
              <a:rPr lang="ru-RU" sz="2100" b="1" dirty="0" smtClean="0">
                <a:solidFill>
                  <a:schemeClr val="tx1"/>
                </a:solidFill>
                <a:latin typeface="Times New Roman" pitchFamily="18" charset="0"/>
                <a:cs typeface="Times New Roman" pitchFamily="18" charset="0"/>
              </a:rPr>
              <a:t>Комку </a:t>
            </a:r>
            <a:r>
              <a:rPr lang="ru-RU" sz="2100" b="1" dirty="0">
                <a:solidFill>
                  <a:schemeClr val="tx1"/>
                </a:solidFill>
                <a:latin typeface="Times New Roman" pitchFamily="18" charset="0"/>
                <a:cs typeface="Times New Roman" pitchFamily="18" charset="0"/>
              </a:rPr>
              <a:t>глины придается определенная исходная форма. Например,  для лепки груши - это шар, для гуся, курицы - </a:t>
            </a:r>
            <a:r>
              <a:rPr lang="ru-RU" sz="2100" b="1" dirty="0" err="1">
                <a:solidFill>
                  <a:schemeClr val="tx1"/>
                </a:solidFill>
                <a:latin typeface="Times New Roman" pitchFamily="18" charset="0"/>
                <a:cs typeface="Times New Roman" pitchFamily="18" charset="0"/>
              </a:rPr>
              <a:t>овоид</a:t>
            </a:r>
            <a:r>
              <a:rPr lang="ru-RU" sz="2100" b="1" dirty="0">
                <a:solidFill>
                  <a:schemeClr val="tx1"/>
                </a:solidFill>
                <a:latin typeface="Times New Roman" pitchFamily="18" charset="0"/>
                <a:cs typeface="Times New Roman" pitchFamily="18" charset="0"/>
              </a:rPr>
              <a:t> (яйцевидная форма), для белки - толстый валик, согнутый в дугу. Наметив основную форму животного, переходят к вытягиванию таких частей, как шея, голова, конечности, хвост. Все время следует проверять и уточнять правильность пропорций. После того как основные формы вылеплены, можно отработать более мелкие части и </a:t>
            </a:r>
            <a:r>
              <a:rPr lang="ru-RU" sz="2100" b="1" dirty="0" smtClean="0">
                <a:solidFill>
                  <a:schemeClr val="tx1"/>
                </a:solidFill>
                <a:latin typeface="Times New Roman" pitchFamily="18" charset="0"/>
                <a:cs typeface="Times New Roman" pitchFamily="18" charset="0"/>
              </a:rPr>
              <a:t>детали.</a:t>
            </a:r>
            <a:endParaRPr lang="ru-RU" sz="2100" b="1"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83968" y="908720"/>
            <a:ext cx="487315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847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08912" cy="2664296"/>
          </a:xfrm>
        </p:spPr>
        <p:txBody>
          <a:bodyPr>
            <a:normAutofit fontScale="90000"/>
          </a:bodyPr>
          <a:lstStyle/>
          <a:p>
            <a:pPr lvl="0"/>
            <a:r>
              <a:rPr lang="ru-RU" sz="26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Комбинированный способ </a:t>
            </a:r>
            <a:r>
              <a:rPr lang="ru-RU" sz="2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br>
              <a:rPr lang="ru-RU" sz="2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ru-RU" sz="2200" b="1" dirty="0" smtClean="0">
                <a:solidFill>
                  <a:schemeClr val="tx1"/>
                </a:solidFill>
                <a:latin typeface="Times New Roman" pitchFamily="18" charset="0"/>
                <a:cs typeface="Times New Roman" pitchFamily="18" charset="0"/>
              </a:rPr>
              <a:t>объединяющий </a:t>
            </a:r>
            <a:r>
              <a:rPr lang="ru-RU" sz="2200" b="1" dirty="0">
                <a:solidFill>
                  <a:schemeClr val="tx1"/>
                </a:solidFill>
                <a:latin typeface="Times New Roman" pitchFamily="18" charset="0"/>
                <a:cs typeface="Times New Roman" pitchFamily="18" charset="0"/>
              </a:rPr>
              <a:t>лепку из отдельных частей и целого куска, включает в себя оба вышеприведенных способа. Из целого куска лепят те части, которые составляют основную массу предмета. Например, туловище и толстые ноги медведя; голову, туловище и хвост лисы. Голову медведя и ноги лисы удобнее вылепить отдельно.</a:t>
            </a:r>
            <a:br>
              <a:rPr lang="ru-RU" sz="2200" b="1" dirty="0">
                <a:solidFill>
                  <a:schemeClr val="tx1"/>
                </a:solidFill>
                <a:latin typeface="Times New Roman" pitchFamily="18" charset="0"/>
                <a:cs typeface="Times New Roman" pitchFamily="18" charset="0"/>
              </a:rPr>
            </a:br>
            <a:r>
              <a:rPr lang="ru-RU" b="1" dirty="0" smtClean="0">
                <a:solidFill>
                  <a:schemeClr val="tx1"/>
                </a:solidFill>
                <a:latin typeface="Times New Roman" pitchFamily="18" charset="0"/>
                <a:cs typeface="Times New Roman" pitchFamily="18" charset="0"/>
              </a:rPr>
              <a:t> </a:t>
            </a:r>
            <a:endParaRPr lang="ru-RU" b="1" dirty="0">
              <a:solidFill>
                <a:schemeClr val="tx1"/>
              </a:solidFill>
              <a:latin typeface="Times New Roman" pitchFamily="18" charset="0"/>
              <a:cs typeface="Times New Roman" pitchFamily="18" charset="0"/>
            </a:endParaRPr>
          </a:p>
        </p:txBody>
      </p:sp>
      <p:pic>
        <p:nvPicPr>
          <p:cNvPr id="2051" name="Picture 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1691680" y="2852936"/>
            <a:ext cx="5151566" cy="37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69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467600" cy="2664296"/>
          </a:xfrm>
        </p:spPr>
        <p:txBody>
          <a:bodyPr>
            <a:normAutofit/>
          </a:bodyPr>
          <a:lstStyle/>
          <a:p>
            <a:pPr lvl="0"/>
            <a:r>
              <a:rPr lang="ru-RU" dirty="0" smtClean="0"/>
              <a:t> </a:t>
            </a:r>
            <a:endParaRPr lang="ru-RU" dirty="0"/>
          </a:p>
        </p:txBody>
      </p:sp>
      <p:sp>
        <p:nvSpPr>
          <p:cNvPr id="3" name="Объект 2"/>
          <p:cNvSpPr>
            <a:spLocks noGrp="1"/>
          </p:cNvSpPr>
          <p:nvPr>
            <p:ph sz="quarter" idx="1"/>
          </p:nvPr>
        </p:nvSpPr>
        <p:spPr>
          <a:xfrm>
            <a:off x="6588224" y="3644453"/>
            <a:ext cx="2848744" cy="720080"/>
          </a:xfrm>
        </p:spPr>
        <p:txBody>
          <a:bodyPr/>
          <a:lstStyle/>
          <a:p>
            <a:pPr marL="0" indent="0">
              <a:buNone/>
            </a:pPr>
            <a:r>
              <a:rPr lang="ru-RU" b="1" dirty="0" smtClean="0">
                <a:latin typeface="Times New Roman" pitchFamily="18" charset="0"/>
                <a:cs typeface="Times New Roman" pitchFamily="18" charset="0"/>
              </a:rPr>
              <a:t>Декоративная</a:t>
            </a:r>
            <a:endParaRPr lang="ru-RU" b="1" dirty="0">
              <a:latin typeface="Times New Roman" pitchFamily="18" charset="0"/>
              <a:cs typeface="Times New Roman" pitchFamily="18" charset="0"/>
            </a:endParaRPr>
          </a:p>
        </p:txBody>
      </p:sp>
      <p:sp>
        <p:nvSpPr>
          <p:cNvPr id="4" name="Прямоугольник 3"/>
          <p:cNvSpPr/>
          <p:nvPr/>
        </p:nvSpPr>
        <p:spPr>
          <a:xfrm>
            <a:off x="-26516" y="0"/>
            <a:ext cx="5472608" cy="1261884"/>
          </a:xfrm>
          <a:prstGeom prst="rect">
            <a:avLst/>
          </a:prstGeom>
        </p:spPr>
        <p:txBody>
          <a:bodyPr wrap="square">
            <a:spAutoFit/>
          </a:bodyPr>
          <a:lstStyle/>
          <a:p>
            <a:pPr algn="ctr"/>
            <a:r>
              <a:rPr lang="ru-RU" sz="2800" b="1" dirty="0" smtClean="0">
                <a:latin typeface="Times New Roman" pitchFamily="18" charset="0"/>
                <a:cs typeface="Times New Roman" pitchFamily="18" charset="0"/>
              </a:rPr>
              <a:t>Лепка подразделяется на </a:t>
            </a:r>
          </a:p>
          <a:p>
            <a:pPr algn="ctr"/>
            <a:r>
              <a:rPr lang="ru-RU" sz="2800" b="1" dirty="0" smtClean="0">
                <a:latin typeface="Times New Roman" pitchFamily="18" charset="0"/>
                <a:cs typeface="Times New Roman" pitchFamily="18" charset="0"/>
              </a:rPr>
              <a:t>три основных вида</a:t>
            </a:r>
          </a:p>
          <a:p>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751" t="26950" r="3382" b="22325"/>
          <a:stretch/>
        </p:blipFill>
        <p:spPr bwMode="auto">
          <a:xfrm>
            <a:off x="2771800" y="3645024"/>
            <a:ext cx="3744416" cy="3110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980728"/>
            <a:ext cx="3358145" cy="2834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2665" r="19737"/>
          <a:stretch/>
        </p:blipFill>
        <p:spPr bwMode="auto">
          <a:xfrm>
            <a:off x="5816701" y="144091"/>
            <a:ext cx="3003771" cy="3332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251520" y="4365104"/>
            <a:ext cx="2520280" cy="461665"/>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Предметная</a:t>
            </a:r>
            <a:endParaRPr lang="ru-RU" sz="2400" b="1" dirty="0">
              <a:latin typeface="Times New Roman" pitchFamily="18" charset="0"/>
              <a:cs typeface="Times New Roman" pitchFamily="18" charset="0"/>
            </a:endParaRPr>
          </a:p>
        </p:txBody>
      </p:sp>
      <p:sp>
        <p:nvSpPr>
          <p:cNvPr id="6" name="TextBox 5"/>
          <p:cNvSpPr txBox="1"/>
          <p:nvPr/>
        </p:nvSpPr>
        <p:spPr>
          <a:xfrm>
            <a:off x="3800477" y="2996950"/>
            <a:ext cx="2016224" cy="461665"/>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Сюжетная</a:t>
            </a:r>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588945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883</TotalTime>
  <Words>1392</Words>
  <Application>Microsoft Office PowerPoint</Application>
  <PresentationFormat>Экран (4:3)</PresentationFormat>
  <Paragraphs>95</Paragraphs>
  <Slides>20</Slides>
  <Notes>20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vt:i4>
      </vt:variant>
    </vt:vector>
  </HeadingPairs>
  <TitlesOfParts>
    <vt:vector size="28" baseType="lpstr">
      <vt:lpstr>Arial</vt:lpstr>
      <vt:lpstr>Calibri</vt:lpstr>
      <vt:lpstr>Century Schoolbook</vt:lpstr>
      <vt:lpstr>Georgia</vt:lpstr>
      <vt:lpstr>Times New Roman</vt:lpstr>
      <vt:lpstr>Wingdings</vt:lpstr>
      <vt:lpstr>Wingdings 2</vt:lpstr>
      <vt:lpstr>Эркер</vt:lpstr>
      <vt:lpstr>Презентация PowerPoint</vt:lpstr>
      <vt:lpstr>Истоки способностей и дарований детей – на кончиках их пальцев. От пальцев, образно говоря, идут тончайшие ручейки, которые питают источник творческой мысли.   Иными словами,  чем больше мастерства в детской руке, тем умнее ребенок      В.А. Сухомлинский </vt:lpstr>
      <vt:lpstr> Материалы для проведения лепки из глины</vt:lpstr>
      <vt:lpstr> </vt:lpstr>
      <vt:lpstr>Приемы работы с глиной</vt:lpstr>
      <vt:lpstr>Конструктивный способ   – предмет создается из отдельных частей; Обычно работу начинают с основной, наиболее крупной части. Например, при лепке какого-либо животного сначала лепят туловище, затем голову, сравнивают части по величине и соединяют, далее приступают к лепке конечностей. Мелкие детали лепят в последнюю очередь.</vt:lpstr>
      <vt:lpstr>Пластический способ –   лепка из целого куска, когда все части вытягиваются из одного куска глины; прием более сложный. Комку глины придается определенная исходная форма. Например,  для лепки груши - это шар, для гуся, курицы - овоид (яйцевидная форма), для белки - толстый валик, согнутый в дугу. Наметив основную форму животного, переходят к вытягиванию таких частей, как шея, голова, конечности, хвост. Все время следует проверять и уточнять правильность пропорций. После того как основные формы вылеплены, можно отработать более мелкие части и детали.</vt:lpstr>
      <vt:lpstr>Комбинированный способ – объединяющий лепку из отдельных частей и целого куска, включает в себя оба вышеприведенных способа. Из целого куска лепят те части, которые составляют основную массу предмета. Например, туловище и толстые ноги медведя; голову, туловище и хвост лисы. Голову медведя и ноги лисы удобнее вылепить отдельно.  </vt:lpstr>
      <vt:lpstr> </vt:lpstr>
      <vt:lpstr> </vt:lpstr>
      <vt:lpstr> СОДЕРЖАНИЕ ЛЕПКИ  </vt:lpstr>
      <vt:lpstr> </vt:lpstr>
      <vt:lpstr> </vt:lpstr>
      <vt:lpstr> </vt:lpstr>
      <vt:lpstr> </vt:lpstr>
      <vt:lpstr>Презентация PowerPoint</vt:lpstr>
      <vt:lpstr> </vt:lpstr>
      <vt:lpstr> </vt:lpstr>
      <vt:lpstr> </vt:lpstr>
      <vt:lpstr> </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ТАНЯ</dc:creator>
  <cp:lastModifiedBy>Asus</cp:lastModifiedBy>
  <cp:revision>56</cp:revision>
  <cp:lastPrinted>2015-11-25T19:36:30Z</cp:lastPrinted>
  <dcterms:created xsi:type="dcterms:W3CDTF">2015-11-22T07:43:08Z</dcterms:created>
  <dcterms:modified xsi:type="dcterms:W3CDTF">2020-05-02T20:14:04Z</dcterms:modified>
</cp:coreProperties>
</file>